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9"/>
  </p:notesMasterIdLst>
  <p:sldIdLst>
    <p:sldId id="431" r:id="rId2"/>
    <p:sldId id="427" r:id="rId3"/>
    <p:sldId id="434" r:id="rId4"/>
    <p:sldId id="257" r:id="rId5"/>
    <p:sldId id="258" r:id="rId6"/>
    <p:sldId id="450" r:id="rId7"/>
    <p:sldId id="259" r:id="rId8"/>
    <p:sldId id="260" r:id="rId9"/>
    <p:sldId id="453" r:id="rId10"/>
    <p:sldId id="454" r:id="rId11"/>
    <p:sldId id="261" r:id="rId12"/>
    <p:sldId id="262" r:id="rId13"/>
    <p:sldId id="263" r:id="rId14"/>
    <p:sldId id="264" r:id="rId15"/>
    <p:sldId id="265" r:id="rId16"/>
    <p:sldId id="455" r:id="rId17"/>
    <p:sldId id="266" r:id="rId18"/>
    <p:sldId id="372" r:id="rId19"/>
    <p:sldId id="373" r:id="rId20"/>
    <p:sldId id="270" r:id="rId21"/>
    <p:sldId id="410" r:id="rId22"/>
    <p:sldId id="446" r:id="rId23"/>
    <p:sldId id="429" r:id="rId24"/>
    <p:sldId id="271" r:id="rId25"/>
    <p:sldId id="428" r:id="rId26"/>
    <p:sldId id="273" r:id="rId27"/>
    <p:sldId id="274" r:id="rId28"/>
    <p:sldId id="275" r:id="rId29"/>
    <p:sldId id="276" r:id="rId30"/>
    <p:sldId id="277" r:id="rId31"/>
    <p:sldId id="278" r:id="rId32"/>
    <p:sldId id="279" r:id="rId33"/>
    <p:sldId id="447" r:id="rId34"/>
    <p:sldId id="448" r:id="rId35"/>
    <p:sldId id="439" r:id="rId36"/>
    <p:sldId id="280" r:id="rId37"/>
    <p:sldId id="456" r:id="rId38"/>
    <p:sldId id="281" r:id="rId39"/>
    <p:sldId id="282" r:id="rId40"/>
    <p:sldId id="401" r:id="rId41"/>
    <p:sldId id="283" r:id="rId42"/>
    <p:sldId id="375" r:id="rId43"/>
    <p:sldId id="376" r:id="rId44"/>
    <p:sldId id="377" r:id="rId45"/>
    <p:sldId id="391" r:id="rId46"/>
    <p:sldId id="390" r:id="rId47"/>
    <p:sldId id="411" r:id="rId48"/>
    <p:sldId id="378" r:id="rId49"/>
    <p:sldId id="379" r:id="rId50"/>
    <p:sldId id="380" r:id="rId51"/>
    <p:sldId id="381" r:id="rId52"/>
    <p:sldId id="382" r:id="rId53"/>
    <p:sldId id="383" r:id="rId54"/>
    <p:sldId id="384" r:id="rId55"/>
    <p:sldId id="385" r:id="rId56"/>
    <p:sldId id="386" r:id="rId57"/>
    <p:sldId id="387" r:id="rId58"/>
    <p:sldId id="388" r:id="rId59"/>
    <p:sldId id="422" r:id="rId60"/>
    <p:sldId id="425" r:id="rId61"/>
    <p:sldId id="423" r:id="rId62"/>
    <p:sldId id="424" r:id="rId63"/>
    <p:sldId id="445" r:id="rId64"/>
    <p:sldId id="392" r:id="rId65"/>
    <p:sldId id="393" r:id="rId66"/>
    <p:sldId id="284" r:id="rId67"/>
    <p:sldId id="462" r:id="rId68"/>
    <p:sldId id="286" r:id="rId69"/>
    <p:sldId id="451" r:id="rId70"/>
    <p:sldId id="287" r:id="rId71"/>
    <p:sldId id="288" r:id="rId72"/>
    <p:sldId id="289" r:id="rId73"/>
    <p:sldId id="457" r:id="rId74"/>
    <p:sldId id="290" r:id="rId75"/>
    <p:sldId id="440" r:id="rId76"/>
    <p:sldId id="442" r:id="rId77"/>
    <p:sldId id="292" r:id="rId78"/>
    <p:sldId id="293" r:id="rId79"/>
    <p:sldId id="294" r:id="rId80"/>
    <p:sldId id="295" r:id="rId81"/>
    <p:sldId id="296" r:id="rId82"/>
    <p:sldId id="297" r:id="rId83"/>
    <p:sldId id="420" r:id="rId84"/>
    <p:sldId id="298" r:id="rId85"/>
    <p:sldId id="374" r:id="rId86"/>
    <p:sldId id="300" r:id="rId87"/>
    <p:sldId id="402" r:id="rId88"/>
    <p:sldId id="419" r:id="rId89"/>
    <p:sldId id="430" r:id="rId90"/>
    <p:sldId id="465" r:id="rId91"/>
    <p:sldId id="458" r:id="rId92"/>
    <p:sldId id="452" r:id="rId93"/>
    <p:sldId id="301" r:id="rId94"/>
    <p:sldId id="302" r:id="rId95"/>
    <p:sldId id="303" r:id="rId96"/>
    <p:sldId id="304" r:id="rId97"/>
    <p:sldId id="305" r:id="rId98"/>
    <p:sldId id="306" r:id="rId99"/>
    <p:sldId id="307" r:id="rId100"/>
    <p:sldId id="308" r:id="rId101"/>
    <p:sldId id="309" r:id="rId102"/>
    <p:sldId id="310" r:id="rId103"/>
    <p:sldId id="311" r:id="rId104"/>
    <p:sldId id="312" r:id="rId105"/>
    <p:sldId id="313" r:id="rId106"/>
    <p:sldId id="314" r:id="rId107"/>
    <p:sldId id="315" r:id="rId108"/>
    <p:sldId id="316" r:id="rId109"/>
    <p:sldId id="317" r:id="rId110"/>
    <p:sldId id="318" r:id="rId111"/>
    <p:sldId id="413" r:id="rId112"/>
    <p:sldId id="412" r:id="rId113"/>
    <p:sldId id="319" r:id="rId114"/>
    <p:sldId id="320" r:id="rId115"/>
    <p:sldId id="406" r:id="rId116"/>
    <p:sldId id="321" r:id="rId117"/>
    <p:sldId id="322" r:id="rId118"/>
    <p:sldId id="323" r:id="rId119"/>
    <p:sldId id="324" r:id="rId120"/>
    <p:sldId id="325" r:id="rId121"/>
    <p:sldId id="326" r:id="rId122"/>
    <p:sldId id="327" r:id="rId123"/>
    <p:sldId id="328" r:id="rId124"/>
    <p:sldId id="329" r:id="rId125"/>
    <p:sldId id="330" r:id="rId126"/>
    <p:sldId id="331" r:id="rId127"/>
    <p:sldId id="332" r:id="rId128"/>
    <p:sldId id="333" r:id="rId129"/>
    <p:sldId id="334" r:id="rId130"/>
    <p:sldId id="404" r:id="rId131"/>
    <p:sldId id="336" r:id="rId132"/>
    <p:sldId id="337" r:id="rId133"/>
    <p:sldId id="338" r:id="rId134"/>
    <p:sldId id="339" r:id="rId135"/>
    <p:sldId id="340" r:id="rId136"/>
    <p:sldId id="341" r:id="rId137"/>
    <p:sldId id="342" r:id="rId138"/>
    <p:sldId id="343" r:id="rId139"/>
    <p:sldId id="394" r:id="rId140"/>
    <p:sldId id="426" r:id="rId141"/>
    <p:sldId id="395" r:id="rId142"/>
    <p:sldId id="396" r:id="rId143"/>
    <p:sldId id="466" r:id="rId144"/>
    <p:sldId id="467" r:id="rId145"/>
    <p:sldId id="397" r:id="rId146"/>
    <p:sldId id="398" r:id="rId147"/>
    <p:sldId id="399" r:id="rId148"/>
    <p:sldId id="400" r:id="rId149"/>
    <p:sldId id="405" r:id="rId150"/>
    <p:sldId id="421" r:id="rId151"/>
    <p:sldId id="407" r:id="rId152"/>
    <p:sldId id="358" r:id="rId153"/>
    <p:sldId id="359" r:id="rId154"/>
    <p:sldId id="360" r:id="rId155"/>
    <p:sldId id="361" r:id="rId156"/>
    <p:sldId id="417" r:id="rId157"/>
    <p:sldId id="459" r:id="rId158"/>
    <p:sldId id="408" r:id="rId159"/>
    <p:sldId id="363" r:id="rId160"/>
    <p:sldId id="364" r:id="rId161"/>
    <p:sldId id="365" r:id="rId162"/>
    <p:sldId id="366" r:id="rId163"/>
    <p:sldId id="367" r:id="rId164"/>
    <p:sldId id="409" r:id="rId165"/>
    <p:sldId id="370" r:id="rId166"/>
    <p:sldId id="371" r:id="rId167"/>
    <p:sldId id="468" r:id="rId168"/>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48C1CE1-185F-244D-8623-FDDE6AAEB0C6}">
          <p14:sldIdLst>
            <p14:sldId id="431"/>
            <p14:sldId id="427"/>
            <p14:sldId id="434"/>
            <p14:sldId id="257"/>
            <p14:sldId id="258"/>
            <p14:sldId id="450"/>
            <p14:sldId id="259"/>
            <p14:sldId id="260"/>
            <p14:sldId id="453"/>
            <p14:sldId id="454"/>
            <p14:sldId id="261"/>
            <p14:sldId id="262"/>
            <p14:sldId id="263"/>
            <p14:sldId id="264"/>
            <p14:sldId id="265"/>
            <p14:sldId id="455"/>
            <p14:sldId id="266"/>
            <p14:sldId id="372"/>
            <p14:sldId id="373"/>
            <p14:sldId id="270"/>
            <p14:sldId id="410"/>
            <p14:sldId id="446"/>
            <p14:sldId id="429"/>
            <p14:sldId id="271"/>
            <p14:sldId id="428"/>
          </p14:sldIdLst>
        </p14:section>
        <p14:section name="Naamloze sectie" id="{4A37D9CF-4BAD-C148-8B69-14578666ACE3}">
          <p14:sldIdLst>
            <p14:sldId id="273"/>
            <p14:sldId id="274"/>
            <p14:sldId id="275"/>
            <p14:sldId id="276"/>
            <p14:sldId id="277"/>
            <p14:sldId id="278"/>
            <p14:sldId id="279"/>
            <p14:sldId id="447"/>
            <p14:sldId id="448"/>
            <p14:sldId id="439"/>
            <p14:sldId id="280"/>
            <p14:sldId id="456"/>
            <p14:sldId id="281"/>
            <p14:sldId id="282"/>
            <p14:sldId id="401"/>
            <p14:sldId id="283"/>
            <p14:sldId id="375"/>
            <p14:sldId id="376"/>
            <p14:sldId id="377"/>
            <p14:sldId id="391"/>
            <p14:sldId id="390"/>
            <p14:sldId id="411"/>
            <p14:sldId id="378"/>
            <p14:sldId id="379"/>
            <p14:sldId id="380"/>
            <p14:sldId id="381"/>
            <p14:sldId id="382"/>
            <p14:sldId id="383"/>
            <p14:sldId id="384"/>
            <p14:sldId id="385"/>
            <p14:sldId id="386"/>
            <p14:sldId id="387"/>
            <p14:sldId id="388"/>
            <p14:sldId id="422"/>
            <p14:sldId id="425"/>
            <p14:sldId id="423"/>
            <p14:sldId id="424"/>
            <p14:sldId id="445"/>
            <p14:sldId id="392"/>
            <p14:sldId id="393"/>
            <p14:sldId id="284"/>
            <p14:sldId id="462"/>
            <p14:sldId id="286"/>
            <p14:sldId id="451"/>
            <p14:sldId id="287"/>
            <p14:sldId id="288"/>
            <p14:sldId id="289"/>
            <p14:sldId id="457"/>
            <p14:sldId id="290"/>
            <p14:sldId id="440"/>
            <p14:sldId id="442"/>
            <p14:sldId id="292"/>
            <p14:sldId id="293"/>
            <p14:sldId id="294"/>
            <p14:sldId id="295"/>
            <p14:sldId id="296"/>
            <p14:sldId id="297"/>
            <p14:sldId id="420"/>
            <p14:sldId id="298"/>
            <p14:sldId id="374"/>
            <p14:sldId id="300"/>
            <p14:sldId id="402"/>
            <p14:sldId id="419"/>
            <p14:sldId id="430"/>
            <p14:sldId id="465"/>
            <p14:sldId id="458"/>
            <p14:sldId id="452"/>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413"/>
            <p14:sldId id="412"/>
            <p14:sldId id="319"/>
            <p14:sldId id="320"/>
            <p14:sldId id="406"/>
            <p14:sldId id="321"/>
            <p14:sldId id="322"/>
            <p14:sldId id="323"/>
            <p14:sldId id="324"/>
            <p14:sldId id="325"/>
            <p14:sldId id="326"/>
            <p14:sldId id="327"/>
            <p14:sldId id="328"/>
            <p14:sldId id="329"/>
            <p14:sldId id="330"/>
            <p14:sldId id="331"/>
            <p14:sldId id="332"/>
            <p14:sldId id="333"/>
            <p14:sldId id="334"/>
            <p14:sldId id="404"/>
            <p14:sldId id="336"/>
            <p14:sldId id="337"/>
            <p14:sldId id="338"/>
            <p14:sldId id="339"/>
            <p14:sldId id="340"/>
            <p14:sldId id="341"/>
            <p14:sldId id="342"/>
            <p14:sldId id="343"/>
            <p14:sldId id="394"/>
            <p14:sldId id="426"/>
            <p14:sldId id="395"/>
            <p14:sldId id="396"/>
            <p14:sldId id="466"/>
            <p14:sldId id="467"/>
            <p14:sldId id="397"/>
            <p14:sldId id="398"/>
            <p14:sldId id="399"/>
            <p14:sldId id="400"/>
            <p14:sldId id="405"/>
            <p14:sldId id="421"/>
            <p14:sldId id="407"/>
            <p14:sldId id="358"/>
            <p14:sldId id="359"/>
            <p14:sldId id="360"/>
            <p14:sldId id="361"/>
            <p14:sldId id="417"/>
            <p14:sldId id="459"/>
            <p14:sldId id="408"/>
            <p14:sldId id="363"/>
            <p14:sldId id="364"/>
            <p14:sldId id="365"/>
            <p14:sldId id="366"/>
            <p14:sldId id="367"/>
            <p14:sldId id="409"/>
            <p14:sldId id="370"/>
            <p14:sldId id="371"/>
            <p14:sldId id="4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146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printerSettings" Target="printerSettings/printerSettings1.bin"/><Relationship Id="rId171" Type="http://schemas.openxmlformats.org/officeDocument/2006/relationships/presProps" Target="presProps.xml"/><Relationship Id="rId172"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theme" Target="theme/theme1.xml"/><Relationship Id="rId17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B381C8-88BF-0343-BB0E-240A65126FBE}" type="datetimeFigureOut">
              <a:rPr lang="nl-NL" smtClean="0"/>
              <a:t>30-08-22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0288CA-8193-C94C-B9A1-94DD4DD3C87F}" type="slidenum">
              <a:rPr lang="nl-NL" smtClean="0"/>
              <a:t>‹nr.›</a:t>
            </a:fld>
            <a:endParaRPr lang="nl-NL"/>
          </a:p>
        </p:txBody>
      </p:sp>
    </p:spTree>
    <p:extLst>
      <p:ext uri="{BB962C8B-B14F-4D97-AF65-F5344CB8AC3E}">
        <p14:creationId xmlns:p14="http://schemas.microsoft.com/office/powerpoint/2010/main" val="26600033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nl-NL">
              <a:latin typeface="Calibri" charset="0"/>
            </a:endParaRPr>
          </a:p>
        </p:txBody>
      </p:sp>
      <p:sp>
        <p:nvSpPr>
          <p:cNvPr id="19459"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666DC-EC74-B847-B386-115AEAFB0072}" type="slidenum">
              <a:rPr lang="nl-NL" sz="1200"/>
              <a:pPr eaLnBrk="1" hangingPunct="1"/>
              <a:t>11</a:t>
            </a:fld>
            <a:endParaRPr lang="nl-NL"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B96A12-6336-D345-89E9-63792DDBFEBE}" type="slidenum">
              <a:rPr lang="en-US" sz="1200"/>
              <a:pPr eaLnBrk="1" hangingPunct="1"/>
              <a:t>68</a:t>
            </a:fld>
            <a:endParaRPr lang="en-US" sz="1200"/>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334707-7973-6143-8579-734435F1A491}" type="slidenum">
              <a:rPr lang="en-US" sz="1200"/>
              <a:pPr eaLnBrk="1" hangingPunct="1"/>
              <a:t>72</a:t>
            </a:fld>
            <a:endParaRPr lang="en-US" sz="1200"/>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AEF37B-D501-1343-A973-5CB2142AEB26}" type="slidenum">
              <a:rPr lang="en-US" sz="1200"/>
              <a:pPr eaLnBrk="1" hangingPunct="1"/>
              <a:t>74</a:t>
            </a:fld>
            <a:endParaRPr lang="en-US"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29D71F-016A-7344-A1A8-195C89DEBFE9}" type="slidenum">
              <a:rPr lang="en-US" sz="1200"/>
              <a:pPr eaLnBrk="1" hangingPunct="1"/>
              <a:t>77</a:t>
            </a:fld>
            <a:endParaRPr lang="en-US" sz="1200"/>
          </a:p>
        </p:txBody>
      </p:sp>
      <p:sp>
        <p:nvSpPr>
          <p:cNvPr id="583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AB4FE0-77C9-6948-9BCC-DB2F77D45740}" type="slidenum">
              <a:rPr lang="en-US" sz="1200"/>
              <a:pPr eaLnBrk="1" hangingPunct="1"/>
              <a:t>78</a:t>
            </a:fld>
            <a:endParaRPr lang="en-US" sz="1200"/>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6D3E6-D1C8-1E4B-A8F4-44CBAF008103}" type="slidenum">
              <a:rPr lang="en-US" sz="1200"/>
              <a:pPr eaLnBrk="1" hangingPunct="1"/>
              <a:t>80</a:t>
            </a:fld>
            <a:endParaRPr lang="en-US" sz="1200"/>
          </a:p>
        </p:txBody>
      </p:sp>
      <p:sp>
        <p:nvSpPr>
          <p:cNvPr id="634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D69EC3-BBBC-CA45-9F88-D77D52B9A045}" type="slidenum">
              <a:rPr lang="en-US" sz="1200"/>
              <a:pPr eaLnBrk="1" hangingPunct="1"/>
              <a:t>81</a:t>
            </a:fld>
            <a:endParaRPr lang="en-US" sz="1200"/>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8DEBD7-C2BD-D44A-8CBF-7E5246052541}" type="slidenum">
              <a:rPr lang="en-US" sz="1200"/>
              <a:pPr eaLnBrk="1" hangingPunct="1"/>
              <a:t>82</a:t>
            </a:fld>
            <a:endParaRPr lang="en-US" sz="1200"/>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FD49D0-E84D-6E46-B8EC-EEF556F483AB}" type="slidenum">
              <a:rPr lang="en-US" sz="1200"/>
              <a:pPr eaLnBrk="1" hangingPunct="1"/>
              <a:t>84</a:t>
            </a:fld>
            <a:endParaRPr lang="en-US" sz="1200"/>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D24A1-BB52-D045-A966-A05E30BCA6A5}" type="slidenum">
              <a:rPr lang="en-US" sz="1200"/>
              <a:pPr eaLnBrk="1" hangingPunct="1"/>
              <a:t>85</a:t>
            </a:fld>
            <a:endParaRPr lang="en-US"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13D27C-3147-2349-A180-6C49D1FD5485}" type="slidenum">
              <a:rPr lang="en-US" sz="1200"/>
              <a:pPr eaLnBrk="1" hangingPunct="1"/>
              <a:t>27</a:t>
            </a:fld>
            <a:endParaRPr lang="en-US" sz="1200"/>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D3F8B7-8DFF-2F4F-9A02-29A93FE94E52}" type="slidenum">
              <a:rPr lang="en-US" sz="1200"/>
              <a:pPr eaLnBrk="1" hangingPunct="1"/>
              <a:t>86</a:t>
            </a:fld>
            <a:endParaRPr lang="en-US" sz="1200"/>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41971E-D635-3547-AFC3-53D2CCB46936}" type="slidenum">
              <a:rPr lang="en-US" sz="1200"/>
              <a:pPr eaLnBrk="1" hangingPunct="1"/>
              <a:t>30</a:t>
            </a:fld>
            <a:endParaRPr lang="en-US" sz="1200"/>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Vaak ademen we sneller dan nodig is. Dat kost extra energie en kan vervelende klachten geven. Je bent dan eigenlijk de hele tijd een beetje aan het hyperventileren. De ademhaling vertragen kan dan helpen.</a:t>
            </a:r>
          </a:p>
          <a:p>
            <a:r>
              <a:rPr lang="nl-NL" dirty="0"/>
              <a:t>Door te vaak adem te halen, krijg je meer zuurstof binnen en adem je meer kooldioxide uit. Dit verstoort de balans tussen zuurstof en kooldioxide in het bloed. Vooral het tekort aan kooldioxide veroorzaakt klachten.</a:t>
            </a:r>
          </a:p>
          <a:p>
            <a:r>
              <a:rPr lang="nl-NL" dirty="0"/>
              <a:t>Je ademhaling even volgen en de</a:t>
            </a:r>
            <a:r>
              <a:rPr lang="nl-NL" b="1" dirty="0"/>
              <a:t> uitademing iets verlengen</a:t>
            </a:r>
            <a:r>
              <a:rPr lang="nl-NL" dirty="0"/>
              <a:t>,  is een eenvoudig oefeningetje om rustiger te ademen. Het ontspant en geeft gelijk energie.</a:t>
            </a:r>
          </a:p>
          <a:p>
            <a:endParaRPr lang="nl-NL" i="0" u="none" dirty="0"/>
          </a:p>
        </p:txBody>
      </p:sp>
      <p:sp>
        <p:nvSpPr>
          <p:cNvPr id="4" name="Tijdelijke aanduiding voor dianummer 3"/>
          <p:cNvSpPr>
            <a:spLocks noGrp="1"/>
          </p:cNvSpPr>
          <p:nvPr>
            <p:ph type="sldNum" sz="quarter" idx="10"/>
          </p:nvPr>
        </p:nvSpPr>
        <p:spPr/>
        <p:txBody>
          <a:bodyPr/>
          <a:lstStyle/>
          <a:p>
            <a:fld id="{38429F4C-0819-44EE-9EF8-74EED277180B}" type="slidenum">
              <a:rPr lang="nl-NL" smtClean="0"/>
              <a:t>35</a:t>
            </a:fld>
            <a:endParaRPr lang="nl-NL"/>
          </a:p>
        </p:txBody>
      </p:sp>
      <p:sp>
        <p:nvSpPr>
          <p:cNvPr id="6" name="Tijdelijke aanduiding voor voettekst 5"/>
          <p:cNvSpPr>
            <a:spLocks noGrp="1"/>
          </p:cNvSpPr>
          <p:nvPr>
            <p:ph type="ftr" sz="quarter" idx="12"/>
          </p:nvPr>
        </p:nvSpPr>
        <p:spPr/>
        <p:txBody>
          <a:bodyPr/>
          <a:lstStyle/>
          <a:p>
            <a:r>
              <a:rPr lang="nl-NL" smtClean="0"/>
              <a:t>Basis VERS-Training | Versie Brijder Brendel </a:t>
            </a:r>
            <a:endParaRPr lang="nl-NL"/>
          </a:p>
        </p:txBody>
      </p:sp>
      <p:sp>
        <p:nvSpPr>
          <p:cNvPr id="7" name="Tijdelijke aanduiding voor koptekst 6"/>
          <p:cNvSpPr>
            <a:spLocks noGrp="1"/>
          </p:cNvSpPr>
          <p:nvPr>
            <p:ph type="hdr" sz="quarter" idx="13"/>
          </p:nvPr>
        </p:nvSpPr>
        <p:spPr/>
        <p:txBody>
          <a:bodyPr/>
          <a:lstStyle/>
          <a:p>
            <a:r>
              <a:rPr lang="nl-NL" smtClean="0"/>
              <a:t>Brijder</a:t>
            </a:r>
            <a:endParaRPr lang="nl-NL"/>
          </a:p>
        </p:txBody>
      </p:sp>
    </p:spTree>
    <p:extLst>
      <p:ext uri="{BB962C8B-B14F-4D97-AF65-F5344CB8AC3E}">
        <p14:creationId xmlns:p14="http://schemas.microsoft.com/office/powerpoint/2010/main" val="979071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260">
              <a:defRPr/>
            </a:pPr>
            <a:r>
              <a:rPr lang="nl-NL" dirty="0"/>
              <a:t>Werkboek </a:t>
            </a:r>
            <a:r>
              <a:rPr lang="nl-NL"/>
              <a:t>klinische schematherapie:</a:t>
            </a:r>
            <a:endParaRPr lang="nl-NL" dirty="0" smtClean="0"/>
          </a:p>
          <a:p>
            <a:pPr defTabSz="917260">
              <a:defRPr/>
            </a:pPr>
            <a:r>
              <a:rPr lang="nl-NL" dirty="0" smtClean="0"/>
              <a:t>Schema’s zijn te vergelijken met vooroordelen. Net als bij vooroordelen beïnvloeden schema’s jouw manier van hoe je </a:t>
            </a:r>
            <a:r>
              <a:rPr lang="nl-NL" dirty="0" err="1" smtClean="0"/>
              <a:t>naarjezelf</a:t>
            </a:r>
            <a:r>
              <a:rPr lang="nl-NL" dirty="0" smtClean="0"/>
              <a:t>, anderen en de wereld kijkt. Daardoor </a:t>
            </a:r>
            <a:r>
              <a:rPr lang="nl-NL" dirty="0" err="1" smtClean="0"/>
              <a:t>zul</a:t>
            </a:r>
            <a:r>
              <a:rPr lang="nl-NL" dirty="0" smtClean="0"/>
              <a:t> je geneigd zijn om eerder aandacht te besteden aan situaties die jouw schema bevestigen dan aan situaties die een uitzondering vormen op jouw schema. Je schema’s </a:t>
            </a:r>
            <a:r>
              <a:rPr lang="nl-NL" dirty="0" err="1" smtClean="0"/>
              <a:t>vertroubelen</a:t>
            </a:r>
            <a:r>
              <a:rPr lang="nl-NL" dirty="0" smtClean="0"/>
              <a:t> je kijk op de wereld. </a:t>
            </a:r>
          </a:p>
          <a:p>
            <a:pPr defTabSz="917260">
              <a:defRPr/>
            </a:pPr>
            <a:endParaRPr lang="nl-NL" dirty="0" smtClean="0"/>
          </a:p>
          <a:p>
            <a:r>
              <a:rPr lang="nl-NL" dirty="0"/>
              <a:t>Een schema is:</a:t>
            </a:r>
          </a:p>
          <a:p>
            <a:r>
              <a:rPr lang="nl-NL" i="1" dirty="0"/>
              <a:t>a een breed, in alle levensgebieden doordringend patroon. </a:t>
            </a:r>
            <a:r>
              <a:rPr lang="nl-NL" dirty="0"/>
              <a:t>Schema’s hebben betrekking op</a:t>
            </a:r>
          </a:p>
          <a:p>
            <a:r>
              <a:rPr lang="nl-NL" dirty="0"/>
              <a:t>een langdurig bestaand patroon van functioneren, niet op tijdelijke klachten.</a:t>
            </a:r>
          </a:p>
          <a:p>
            <a:r>
              <a:rPr lang="nl-NL" dirty="0"/>
              <a:t>Schema’s bestaan uit herinneringen, emoties, overtuigingen (cognities) over jezelf,</a:t>
            </a:r>
          </a:p>
          <a:p>
            <a:r>
              <a:rPr lang="nl-NL" dirty="0"/>
              <a:t>anderen en de wereld en uit lichamelijke gevoelens. Met andere woorden, </a:t>
            </a:r>
            <a:r>
              <a:rPr lang="nl-NL" dirty="0" err="1"/>
              <a:t>sche</a:t>
            </a:r>
            <a:r>
              <a:rPr lang="nl-NL" dirty="0"/>
              <a:t>-</a:t>
            </a:r>
          </a:p>
          <a:p>
            <a:r>
              <a:rPr lang="nl-NL" dirty="0"/>
              <a:t>ma’s hebben betrekking op hoe je jezelf ziet en ervaart als persoon en hoe je naar</a:t>
            </a:r>
          </a:p>
          <a:p>
            <a:r>
              <a:rPr lang="nl-NL" dirty="0"/>
              <a:t>andere mensen kijkt en je voelt in relaties met anderen. Schema’s komen tot uiting</a:t>
            </a:r>
          </a:p>
          <a:p>
            <a:r>
              <a:rPr lang="nl-NL" dirty="0"/>
              <a:t>in veel situaties, dus niet alleen met partners of vrienden maar ook in </a:t>
            </a:r>
            <a:r>
              <a:rPr lang="nl-NL" dirty="0" err="1"/>
              <a:t>werksitua</a:t>
            </a:r>
            <a:r>
              <a:rPr lang="nl-NL" dirty="0"/>
              <a:t>-</a:t>
            </a:r>
          </a:p>
          <a:p>
            <a:r>
              <a:rPr lang="nl-NL" dirty="0" err="1"/>
              <a:t>ties</a:t>
            </a:r>
            <a:r>
              <a:rPr lang="nl-NL" dirty="0"/>
              <a:t>, als je alleen bent en in je vrije tijd. Ze zijn een onderdeel geworden van je</a:t>
            </a:r>
          </a:p>
          <a:p>
            <a:r>
              <a:rPr lang="nl-NL" dirty="0"/>
              <a:t>persoonlijkheid.</a:t>
            </a:r>
          </a:p>
          <a:p>
            <a:r>
              <a:rPr lang="nl-NL" i="1" dirty="0"/>
              <a:t>b ontstaan in je jeugd en heeft zich verder ontwikkeld door je latere leven heen. </a:t>
            </a:r>
            <a:r>
              <a:rPr lang="nl-NL" dirty="0"/>
              <a:t>Een schema</a:t>
            </a:r>
          </a:p>
          <a:p>
            <a:r>
              <a:rPr lang="nl-NL" dirty="0"/>
              <a:t>heeft zijn oorsprong in de kindertijd en herhaalt zich het gedurende je verdere</a:t>
            </a:r>
          </a:p>
          <a:p>
            <a:r>
              <a:rPr lang="nl-NL" dirty="0"/>
              <a:t>leven. Een thema kan bijvoorbeeld Verlating of Emotioneel tekort zijn. Je hebt dan</a:t>
            </a:r>
          </a:p>
          <a:p>
            <a:r>
              <a:rPr lang="nl-NL" dirty="0"/>
              <a:t>als kind emotioneel te weinig aandacht gehad van je ouders en zoekt daarom later</a:t>
            </a:r>
          </a:p>
          <a:p>
            <a:r>
              <a:rPr lang="nl-NL" dirty="0"/>
              <a:t>steeds bij iedereen naar warmte en aandacht. Maar misschien doe je dat op zo’n</a:t>
            </a:r>
          </a:p>
          <a:p>
            <a:r>
              <a:rPr lang="nl-NL" dirty="0"/>
              <a:t>claimende manier, dat je juist afgewezen wordt, waardoor het gevoel van tekort-</a:t>
            </a:r>
          </a:p>
          <a:p>
            <a:r>
              <a:rPr lang="nl-NL" dirty="0"/>
              <a:t>gedaan zijn (opnieuw) bevestigd wordt.</a:t>
            </a:r>
          </a:p>
          <a:p>
            <a:endParaRPr lang="nl-NL" dirty="0"/>
          </a:p>
          <a:p>
            <a:r>
              <a:rPr lang="nl-NL" i="1" dirty="0"/>
              <a:t>c in het hier en nu niet helpend, maar destructief. </a:t>
            </a:r>
            <a:r>
              <a:rPr lang="nl-NL" dirty="0"/>
              <a:t>Het schema beschadigt je zelfgevoel, je</a:t>
            </a:r>
          </a:p>
          <a:p>
            <a:r>
              <a:rPr lang="nl-NL" dirty="0"/>
              <a:t>gezondheid, je relaties met anderen, je werk, je geluk en je stemmingen. Met</a:t>
            </a:r>
          </a:p>
          <a:p>
            <a:r>
              <a:rPr lang="nl-NL" dirty="0"/>
              <a:t>andere woorden, elk aspect van je leven wordt erdoor geraakt. Als je bijvoorbeeld</a:t>
            </a:r>
          </a:p>
          <a:p>
            <a:r>
              <a:rPr lang="nl-NL" dirty="0"/>
              <a:t>vroeger mishandeld of misbruikt bent, kun je geneigd zijn relaties aan te gaan met</a:t>
            </a:r>
          </a:p>
          <a:p>
            <a:r>
              <a:rPr lang="nl-NL" dirty="0"/>
              <a:t>partners die jou opnieuw misbruiken.</a:t>
            </a:r>
          </a:p>
          <a:p>
            <a:r>
              <a:rPr lang="nl-NL" i="1" dirty="0"/>
              <a:t>d zeer hardnekkig</a:t>
            </a:r>
            <a:r>
              <a:rPr lang="nl-NL" dirty="0"/>
              <a:t>. Je voelt een druk om het schema in stand te houden. Dit komt onder</a:t>
            </a:r>
          </a:p>
          <a:p>
            <a:r>
              <a:rPr lang="nl-NL" dirty="0"/>
              <a:t>meer door de menselijke behoefte aan vastigheid: met het schema ben je, hoe</a:t>
            </a:r>
          </a:p>
          <a:p>
            <a:r>
              <a:rPr lang="nl-NL" dirty="0"/>
              <a:t>pijnlijk ook, vertrouwd. Daarom is het heel moeilijk er verandering in te brengen.</a:t>
            </a:r>
          </a:p>
          <a:p>
            <a:r>
              <a:rPr lang="nl-NL" dirty="0"/>
              <a:t>Je denkt bijvoorbeeld dat je niets waard bent en voelt je waardeloos, en omdat je dat</a:t>
            </a:r>
          </a:p>
          <a:p>
            <a:r>
              <a:rPr lang="nl-NL" dirty="0"/>
              <a:t>al zolang denkt en voelt, geloof je dat het waar is. Nieuwe informatie waaruit blijkt</a:t>
            </a:r>
          </a:p>
          <a:p>
            <a:r>
              <a:rPr lang="nl-NL" dirty="0"/>
              <a:t>dat je waardevol bent, negeer je: als iemand aardig tegen je doet, denk je </a:t>
            </a:r>
            <a:r>
              <a:rPr lang="nl-NL" dirty="0" err="1"/>
              <a:t>bijvoorb</a:t>
            </a:r>
            <a:endParaRPr lang="nl-NL" dirty="0"/>
          </a:p>
          <a:p>
            <a:r>
              <a:rPr lang="nl-NL" dirty="0" err="1"/>
              <a:t>eeld</a:t>
            </a:r>
            <a:r>
              <a:rPr lang="nl-NL" dirty="0"/>
              <a:t> dat hij dat alleen maar doet omdat hij je zielig vindt en niet omdat hij je de</a:t>
            </a:r>
          </a:p>
          <a:p>
            <a:r>
              <a:rPr lang="nl-NL" dirty="0"/>
              <a:t>moeite waard vindt. Zo ben je steeds weer geneigd je eigen schema te bevestigen.</a:t>
            </a:r>
          </a:p>
          <a:p>
            <a:r>
              <a:rPr lang="nl-NL" dirty="0"/>
              <a:t>Een schema is voortdurend sluimerend aanwezig en wordt geactiveerd wanneer er</a:t>
            </a:r>
          </a:p>
          <a:p>
            <a:r>
              <a:rPr lang="nl-NL" dirty="0"/>
              <a:t>iets gebeurt wat aan vroeger herinnert. Iemand die veel verlaten is in zijn jeugd, zal</a:t>
            </a:r>
          </a:p>
          <a:p>
            <a:r>
              <a:rPr lang="nl-NL" dirty="0"/>
              <a:t>daar niet altijd last van hebben, maar als een vriend een afspraak afzegt of vergeet,</a:t>
            </a:r>
          </a:p>
          <a:p>
            <a:r>
              <a:rPr lang="nl-NL" dirty="0"/>
              <a:t>kunnen de oude gevoelens van verlating in alle heftigheid naar boven komen.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38429F4C-0819-44EE-9EF8-74EED277180B}" type="slidenum">
              <a:rPr lang="nl-NL" smtClean="0"/>
              <a:t>59</a:t>
            </a:fld>
            <a:endParaRPr lang="nl-NL"/>
          </a:p>
        </p:txBody>
      </p:sp>
      <p:sp>
        <p:nvSpPr>
          <p:cNvPr id="6" name="Tijdelijke aanduiding voor voettekst 5"/>
          <p:cNvSpPr>
            <a:spLocks noGrp="1"/>
          </p:cNvSpPr>
          <p:nvPr>
            <p:ph type="ftr" sz="quarter" idx="12"/>
          </p:nvPr>
        </p:nvSpPr>
        <p:spPr/>
        <p:txBody>
          <a:bodyPr/>
          <a:lstStyle/>
          <a:p>
            <a:r>
              <a:rPr lang="nl-NL" smtClean="0"/>
              <a:t>Basis VERS-Training | Versie Brijder Brendel </a:t>
            </a:r>
            <a:endParaRPr lang="nl-NL"/>
          </a:p>
        </p:txBody>
      </p:sp>
      <p:sp>
        <p:nvSpPr>
          <p:cNvPr id="7" name="Tijdelijke aanduiding voor koptekst 6"/>
          <p:cNvSpPr>
            <a:spLocks noGrp="1"/>
          </p:cNvSpPr>
          <p:nvPr>
            <p:ph type="hdr" sz="quarter" idx="13"/>
          </p:nvPr>
        </p:nvSpPr>
        <p:spPr/>
        <p:txBody>
          <a:bodyPr/>
          <a:lstStyle/>
          <a:p>
            <a:r>
              <a:rPr lang="nl-NL" smtClean="0"/>
              <a:t>Brijder</a:t>
            </a:r>
            <a:endParaRPr lang="nl-NL"/>
          </a:p>
        </p:txBody>
      </p:sp>
    </p:spTree>
    <p:extLst>
      <p:ext uri="{BB962C8B-B14F-4D97-AF65-F5344CB8AC3E}">
        <p14:creationId xmlns:p14="http://schemas.microsoft.com/office/powerpoint/2010/main" val="410302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90000"/>
              </a:lnSpc>
              <a:buFont typeface="Wingdings" pitchFamily="2" charset="2"/>
              <a:buNone/>
              <a:defRPr/>
            </a:pPr>
            <a:r>
              <a:rPr lang="nl-NL" sz="1400" dirty="0">
                <a:latin typeface="Comic Sans MS" pitchFamily="66" charset="0"/>
              </a:rPr>
              <a:t>1. </a:t>
            </a:r>
            <a:r>
              <a:rPr lang="nl-NL" sz="1400" u="sng" dirty="0">
                <a:latin typeface="Comic Sans MS" pitchFamily="66" charset="0"/>
              </a:rPr>
              <a:t>Overgave</a:t>
            </a:r>
            <a:r>
              <a:rPr lang="nl-NL" sz="1400" dirty="0">
                <a:latin typeface="Comic Sans MS" pitchFamily="66" charset="0"/>
              </a:rPr>
              <a:t> aan het schema.</a:t>
            </a:r>
          </a:p>
          <a:p>
            <a:pPr eaLnBrk="1" hangingPunct="1">
              <a:lnSpc>
                <a:spcPct val="90000"/>
              </a:lnSpc>
              <a:buFont typeface="Wingdings" pitchFamily="2" charset="2"/>
              <a:buNone/>
              <a:defRPr/>
            </a:pPr>
            <a:r>
              <a:rPr lang="nl-NL" sz="1400" dirty="0">
                <a:latin typeface="Comic Sans MS" pitchFamily="66" charset="0"/>
              </a:rPr>
              <a:t>	Zich zo gedragen dat het schema wordt bevestigd.</a:t>
            </a:r>
          </a:p>
          <a:p>
            <a:pPr eaLnBrk="1" hangingPunct="1">
              <a:lnSpc>
                <a:spcPct val="90000"/>
              </a:lnSpc>
              <a:buFont typeface="Wingdings" pitchFamily="2" charset="2"/>
              <a:buNone/>
              <a:defRPr/>
            </a:pPr>
            <a:endParaRPr lang="nl-NL" sz="1400" dirty="0">
              <a:latin typeface="Comic Sans MS" pitchFamily="66" charset="0"/>
            </a:endParaRPr>
          </a:p>
          <a:p>
            <a:pPr eaLnBrk="1" hangingPunct="1">
              <a:lnSpc>
                <a:spcPct val="90000"/>
              </a:lnSpc>
              <a:buFont typeface="Wingdings" pitchFamily="2" charset="2"/>
              <a:buNone/>
              <a:defRPr/>
            </a:pPr>
            <a:r>
              <a:rPr lang="nl-NL" sz="1400" dirty="0">
                <a:latin typeface="Comic Sans MS" pitchFamily="66" charset="0"/>
              </a:rPr>
              <a:t>2. </a:t>
            </a:r>
            <a:r>
              <a:rPr lang="nl-NL" sz="1400" u="sng" dirty="0">
                <a:latin typeface="Comic Sans MS" pitchFamily="66" charset="0"/>
              </a:rPr>
              <a:t>Vermijding</a:t>
            </a:r>
            <a:r>
              <a:rPr lang="nl-NL" sz="1400" dirty="0">
                <a:latin typeface="Comic Sans MS" pitchFamily="66" charset="0"/>
              </a:rPr>
              <a:t> van het schema.</a:t>
            </a:r>
          </a:p>
          <a:p>
            <a:pPr eaLnBrk="1" hangingPunct="1">
              <a:lnSpc>
                <a:spcPct val="90000"/>
              </a:lnSpc>
              <a:buFont typeface="Wingdings" pitchFamily="2" charset="2"/>
              <a:buNone/>
              <a:defRPr/>
            </a:pPr>
            <a:r>
              <a:rPr lang="nl-NL" sz="1400" dirty="0">
                <a:latin typeface="Comic Sans MS" pitchFamily="66" charset="0"/>
              </a:rPr>
              <a:t>	Zich zo gedragen dat het schema niet geactiveerd wordt.</a:t>
            </a:r>
          </a:p>
          <a:p>
            <a:pPr eaLnBrk="1" hangingPunct="1">
              <a:lnSpc>
                <a:spcPct val="90000"/>
              </a:lnSpc>
              <a:buFont typeface="Wingdings" pitchFamily="2" charset="2"/>
              <a:buNone/>
              <a:defRPr/>
            </a:pPr>
            <a:endParaRPr lang="nl-NL" sz="1400" dirty="0">
              <a:latin typeface="Comic Sans MS" pitchFamily="66" charset="0"/>
            </a:endParaRPr>
          </a:p>
          <a:p>
            <a:pPr eaLnBrk="1" hangingPunct="1">
              <a:lnSpc>
                <a:spcPct val="90000"/>
              </a:lnSpc>
              <a:buFont typeface="Wingdings" pitchFamily="2" charset="2"/>
              <a:buNone/>
              <a:defRPr/>
            </a:pPr>
            <a:r>
              <a:rPr lang="nl-NL" sz="1400" dirty="0">
                <a:latin typeface="Comic Sans MS" pitchFamily="66" charset="0"/>
              </a:rPr>
              <a:t>3. </a:t>
            </a:r>
            <a:r>
              <a:rPr lang="nl-NL" sz="1400" u="sng" dirty="0">
                <a:latin typeface="Comic Sans MS" pitchFamily="66" charset="0"/>
              </a:rPr>
              <a:t>Overcompensatie</a:t>
            </a:r>
            <a:r>
              <a:rPr lang="nl-NL" sz="1400" dirty="0">
                <a:latin typeface="Comic Sans MS" pitchFamily="66" charset="0"/>
              </a:rPr>
              <a:t> van het schema.</a:t>
            </a:r>
          </a:p>
          <a:p>
            <a:pPr eaLnBrk="1" hangingPunct="1">
              <a:lnSpc>
                <a:spcPct val="90000"/>
              </a:lnSpc>
              <a:buFont typeface="Wingdings" pitchFamily="2" charset="2"/>
              <a:buNone/>
              <a:defRPr/>
            </a:pPr>
            <a:r>
              <a:rPr lang="nl-NL" sz="1400" dirty="0">
                <a:latin typeface="Comic Sans MS" pitchFamily="66" charset="0"/>
              </a:rPr>
              <a:t>	Zich verzetten tegen het schema door te denken, te voelen, te handelen en met anderen om te gaan alsof het tegendeel van het schema waar is.</a:t>
            </a:r>
          </a:p>
        </p:txBody>
      </p:sp>
      <p:sp>
        <p:nvSpPr>
          <p:cNvPr id="4" name="Tijdelijke aanduiding voor koptekst 3"/>
          <p:cNvSpPr>
            <a:spLocks noGrp="1"/>
          </p:cNvSpPr>
          <p:nvPr>
            <p:ph type="hdr" sz="quarter" idx="10"/>
          </p:nvPr>
        </p:nvSpPr>
        <p:spPr/>
        <p:txBody>
          <a:bodyPr/>
          <a:lstStyle/>
          <a:p>
            <a:r>
              <a:rPr lang="nl-NL" smtClean="0"/>
              <a:t>Brijder</a:t>
            </a:r>
            <a:endParaRPr lang="nl-NL"/>
          </a:p>
        </p:txBody>
      </p:sp>
      <p:sp>
        <p:nvSpPr>
          <p:cNvPr id="6" name="Tijdelijke aanduiding voor voettekst 5"/>
          <p:cNvSpPr>
            <a:spLocks noGrp="1"/>
          </p:cNvSpPr>
          <p:nvPr>
            <p:ph type="ftr" sz="quarter" idx="12"/>
          </p:nvPr>
        </p:nvSpPr>
        <p:spPr/>
        <p:txBody>
          <a:bodyPr/>
          <a:lstStyle/>
          <a:p>
            <a:r>
              <a:rPr lang="nl-NL" smtClean="0"/>
              <a:t>Basis VERS-Training | Versie Brijder Brendel </a:t>
            </a:r>
            <a:endParaRPr lang="nl-NL"/>
          </a:p>
        </p:txBody>
      </p:sp>
      <p:sp>
        <p:nvSpPr>
          <p:cNvPr id="7" name="Tijdelijke aanduiding voor dianummer 6"/>
          <p:cNvSpPr>
            <a:spLocks noGrp="1"/>
          </p:cNvSpPr>
          <p:nvPr>
            <p:ph type="sldNum" sz="quarter" idx="13"/>
          </p:nvPr>
        </p:nvSpPr>
        <p:spPr/>
        <p:txBody>
          <a:bodyPr/>
          <a:lstStyle/>
          <a:p>
            <a:fld id="{38429F4C-0819-44EE-9EF8-74EED277180B}" type="slidenum">
              <a:rPr lang="nl-NL" smtClean="0"/>
              <a:t>60</a:t>
            </a:fld>
            <a:endParaRPr lang="nl-NL"/>
          </a:p>
        </p:txBody>
      </p:sp>
    </p:spTree>
    <p:extLst>
      <p:ext uri="{BB962C8B-B14F-4D97-AF65-F5344CB8AC3E}">
        <p14:creationId xmlns:p14="http://schemas.microsoft.com/office/powerpoint/2010/main" val="170204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80000"/>
              </a:lnSpc>
              <a:buClr>
                <a:srgbClr val="FFCC00"/>
              </a:buClr>
              <a:defRPr/>
            </a:pPr>
            <a:r>
              <a:rPr lang="nl-NL" sz="1400" u="sng" dirty="0">
                <a:latin typeface="Comic Sans MS" pitchFamily="66" charset="0"/>
              </a:rPr>
              <a:t>Assumpties</a:t>
            </a:r>
          </a:p>
          <a:p>
            <a:pPr eaLnBrk="1" hangingPunct="1">
              <a:lnSpc>
                <a:spcPct val="80000"/>
              </a:lnSpc>
              <a:buFont typeface="Wingdings" pitchFamily="2" charset="2"/>
              <a:buNone/>
              <a:defRPr/>
            </a:pPr>
            <a:r>
              <a:rPr lang="nl-NL" sz="1600" dirty="0">
                <a:latin typeface="Comic Sans MS" pitchFamily="66" charset="0"/>
              </a:rPr>
              <a:t>	</a:t>
            </a:r>
            <a:r>
              <a:rPr lang="nl-NL" dirty="0">
                <a:latin typeface="Comic Sans MS" pitchFamily="66" charset="0"/>
              </a:rPr>
              <a:t>ZELF: ‘Ik ben slecht’</a:t>
            </a:r>
          </a:p>
          <a:p>
            <a:pPr eaLnBrk="1" hangingPunct="1">
              <a:lnSpc>
                <a:spcPct val="80000"/>
              </a:lnSpc>
              <a:buFont typeface="Wingdings" pitchFamily="2" charset="2"/>
              <a:buNone/>
              <a:defRPr/>
            </a:pPr>
            <a:r>
              <a:rPr lang="nl-NL" dirty="0">
                <a:latin typeface="Comic Sans MS" pitchFamily="66" charset="0"/>
              </a:rPr>
              <a:t>	ANDEREN: ‘Anderen zijn niet te vertrouwen’</a:t>
            </a:r>
          </a:p>
          <a:p>
            <a:pPr eaLnBrk="1" hangingPunct="1">
              <a:lnSpc>
                <a:spcPct val="80000"/>
              </a:lnSpc>
              <a:buFont typeface="Wingdings" pitchFamily="2" charset="2"/>
              <a:buNone/>
              <a:defRPr/>
            </a:pPr>
            <a:r>
              <a:rPr lang="nl-NL" dirty="0">
                <a:latin typeface="Comic Sans MS" pitchFamily="66" charset="0"/>
              </a:rPr>
              <a:t>	DE WERELD: ‘De wereld is gevaarlijk’</a:t>
            </a:r>
          </a:p>
          <a:p>
            <a:pPr eaLnBrk="1" hangingPunct="1">
              <a:lnSpc>
                <a:spcPct val="80000"/>
              </a:lnSpc>
              <a:buClr>
                <a:srgbClr val="FFCC00"/>
              </a:buClr>
              <a:buFont typeface="Wingdings" pitchFamily="2" charset="2"/>
              <a:buChar char="§"/>
              <a:defRPr/>
            </a:pPr>
            <a:r>
              <a:rPr lang="nl-NL" dirty="0">
                <a:latin typeface="Comic Sans MS" pitchFamily="66" charset="0"/>
              </a:rPr>
              <a:t>Conditionele assumpties: Als je een fout maakt wordt je gestraft</a:t>
            </a:r>
          </a:p>
          <a:p>
            <a:pPr eaLnBrk="1" hangingPunct="1">
              <a:lnSpc>
                <a:spcPct val="80000"/>
              </a:lnSpc>
              <a:buClr>
                <a:srgbClr val="FFCC00"/>
              </a:buClr>
              <a:buFont typeface="Wingdings" pitchFamily="2" charset="2"/>
              <a:buChar char="§"/>
              <a:defRPr/>
            </a:pPr>
            <a:r>
              <a:rPr lang="nl-NL" dirty="0">
                <a:latin typeface="Comic Sans MS" pitchFamily="66" charset="0"/>
              </a:rPr>
              <a:t>Instrumentele assumpties: Ik kan me maar beter afzijdig houden</a:t>
            </a:r>
          </a:p>
          <a:p>
            <a:pPr eaLnBrk="1" hangingPunct="1">
              <a:lnSpc>
                <a:spcPct val="80000"/>
              </a:lnSpc>
              <a:defRPr/>
            </a:pPr>
            <a:endParaRPr lang="nl-NL" sz="1400" u="sng" dirty="0">
              <a:latin typeface="Comic Sans MS" pitchFamily="66" charset="0"/>
            </a:endParaRPr>
          </a:p>
          <a:p>
            <a:pPr eaLnBrk="1" hangingPunct="1">
              <a:lnSpc>
                <a:spcPct val="80000"/>
              </a:lnSpc>
              <a:buClr>
                <a:srgbClr val="FFCC00"/>
              </a:buClr>
              <a:defRPr/>
            </a:pPr>
            <a:r>
              <a:rPr lang="nl-NL" sz="1400" u="sng" dirty="0">
                <a:latin typeface="Comic Sans MS" pitchFamily="66" charset="0"/>
              </a:rPr>
              <a:t>Automatische gedachten</a:t>
            </a:r>
          </a:p>
          <a:p>
            <a:pPr eaLnBrk="1" hangingPunct="1">
              <a:lnSpc>
                <a:spcPct val="80000"/>
              </a:lnSpc>
              <a:buFont typeface="Wingdings" pitchFamily="2" charset="2"/>
              <a:buNone/>
              <a:defRPr/>
            </a:pPr>
            <a:r>
              <a:rPr lang="nl-NL" dirty="0">
                <a:latin typeface="Comic Sans MS" pitchFamily="66" charset="0"/>
              </a:rPr>
              <a:t>	‘Ik kan maar beter mijn mond houden’</a:t>
            </a:r>
          </a:p>
          <a:p>
            <a:pPr eaLnBrk="1" hangingPunct="1">
              <a:lnSpc>
                <a:spcPct val="80000"/>
              </a:lnSpc>
              <a:buFont typeface="Wingdings" pitchFamily="2" charset="2"/>
              <a:buNone/>
              <a:defRPr/>
            </a:pPr>
            <a:r>
              <a:rPr lang="nl-NL" dirty="0">
                <a:latin typeface="Comic Sans MS" pitchFamily="66" charset="0"/>
              </a:rPr>
              <a:t>	‘Zie je wel, ze vinden mij stom’</a:t>
            </a:r>
          </a:p>
          <a:p>
            <a:pPr eaLnBrk="1" hangingPunct="1">
              <a:lnSpc>
                <a:spcPct val="80000"/>
              </a:lnSpc>
              <a:defRPr/>
            </a:pPr>
            <a:endParaRPr lang="nl-NL" sz="1400" u="sng" dirty="0">
              <a:latin typeface="Comic Sans MS" pitchFamily="66" charset="0"/>
            </a:endParaRPr>
          </a:p>
          <a:p>
            <a:pPr eaLnBrk="1" hangingPunct="1">
              <a:lnSpc>
                <a:spcPct val="80000"/>
              </a:lnSpc>
              <a:buClr>
                <a:srgbClr val="FFCC00"/>
              </a:buClr>
              <a:defRPr/>
            </a:pPr>
            <a:r>
              <a:rPr lang="nl-NL" sz="1400" u="sng" dirty="0">
                <a:latin typeface="Comic Sans MS" pitchFamily="66" charset="0"/>
              </a:rPr>
              <a:t>Strategieën</a:t>
            </a:r>
          </a:p>
          <a:p>
            <a:pPr eaLnBrk="1" hangingPunct="1">
              <a:lnSpc>
                <a:spcPct val="80000"/>
              </a:lnSpc>
              <a:buFont typeface="Wingdings" pitchFamily="2" charset="2"/>
              <a:buNone/>
              <a:defRPr/>
            </a:pPr>
            <a:r>
              <a:rPr lang="nl-NL" dirty="0">
                <a:latin typeface="Comic Sans MS" pitchFamily="66" charset="0"/>
              </a:rPr>
              <a:t>	Contact vermijden</a:t>
            </a:r>
          </a:p>
          <a:p>
            <a:pPr eaLnBrk="1" hangingPunct="1">
              <a:lnSpc>
                <a:spcPct val="80000"/>
              </a:lnSpc>
              <a:buFont typeface="Wingdings" pitchFamily="2" charset="2"/>
              <a:buNone/>
              <a:defRPr/>
            </a:pPr>
            <a:r>
              <a:rPr lang="nl-NL" dirty="0">
                <a:latin typeface="Comic Sans MS" pitchFamily="66" charset="0"/>
              </a:rPr>
              <a:t>	Fa</a:t>
            </a:r>
            <a:r>
              <a:rPr lang="en-US" dirty="0">
                <a:latin typeface="Comic Sans MS" pitchFamily="66" charset="0"/>
                <a:cs typeface="Times New Roman" pitchFamily="18" charset="0"/>
              </a:rPr>
              <a:t>ç</a:t>
            </a:r>
            <a:r>
              <a:rPr lang="nl-NL" dirty="0" err="1">
                <a:latin typeface="Comic Sans MS" pitchFamily="66" charset="0"/>
              </a:rPr>
              <a:t>ades</a:t>
            </a:r>
            <a:r>
              <a:rPr lang="nl-NL" dirty="0">
                <a:latin typeface="Comic Sans MS" pitchFamily="66" charset="0"/>
              </a:rPr>
              <a:t> opbouwen</a:t>
            </a:r>
          </a:p>
        </p:txBody>
      </p:sp>
      <p:sp>
        <p:nvSpPr>
          <p:cNvPr id="4" name="Tijdelijke aanduiding voor koptekst 3"/>
          <p:cNvSpPr>
            <a:spLocks noGrp="1"/>
          </p:cNvSpPr>
          <p:nvPr>
            <p:ph type="hdr" sz="quarter" idx="10"/>
          </p:nvPr>
        </p:nvSpPr>
        <p:spPr/>
        <p:txBody>
          <a:bodyPr/>
          <a:lstStyle/>
          <a:p>
            <a:r>
              <a:rPr lang="nl-NL" smtClean="0"/>
              <a:t>Brijder</a:t>
            </a:r>
            <a:endParaRPr lang="nl-NL"/>
          </a:p>
        </p:txBody>
      </p:sp>
      <p:sp>
        <p:nvSpPr>
          <p:cNvPr id="6" name="Tijdelijke aanduiding voor voettekst 5"/>
          <p:cNvSpPr>
            <a:spLocks noGrp="1"/>
          </p:cNvSpPr>
          <p:nvPr>
            <p:ph type="ftr" sz="quarter" idx="12"/>
          </p:nvPr>
        </p:nvSpPr>
        <p:spPr/>
        <p:txBody>
          <a:bodyPr/>
          <a:lstStyle/>
          <a:p>
            <a:r>
              <a:rPr lang="nl-NL" smtClean="0"/>
              <a:t>Basis VERS-Training | Versie Brijder Brendel </a:t>
            </a:r>
            <a:endParaRPr lang="nl-NL"/>
          </a:p>
        </p:txBody>
      </p:sp>
      <p:sp>
        <p:nvSpPr>
          <p:cNvPr id="7" name="Tijdelijke aanduiding voor dianummer 6"/>
          <p:cNvSpPr>
            <a:spLocks noGrp="1"/>
          </p:cNvSpPr>
          <p:nvPr>
            <p:ph type="sldNum" sz="quarter" idx="13"/>
          </p:nvPr>
        </p:nvSpPr>
        <p:spPr/>
        <p:txBody>
          <a:bodyPr/>
          <a:lstStyle/>
          <a:p>
            <a:fld id="{38429F4C-0819-44EE-9EF8-74EED277180B}" type="slidenum">
              <a:rPr lang="nl-NL" smtClean="0"/>
              <a:t>62</a:t>
            </a:fld>
            <a:endParaRPr lang="nl-NL"/>
          </a:p>
        </p:txBody>
      </p:sp>
    </p:spTree>
    <p:extLst>
      <p:ext uri="{BB962C8B-B14F-4D97-AF65-F5344CB8AC3E}">
        <p14:creationId xmlns:p14="http://schemas.microsoft.com/office/powerpoint/2010/main" val="170204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B40CCB-53CD-A846-AFBC-792535020516}" type="slidenum">
              <a:rPr lang="en-US" sz="1200"/>
              <a:pPr eaLnBrk="1" hangingPunct="1"/>
              <a:t>66</a:t>
            </a:fld>
            <a:endParaRPr lang="en-US" sz="1200"/>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284989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368273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11753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Één kolom tekst dia">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D0A55526-4790-4D3D-AD3D-7B7B48C7DD37}"/>
              </a:ext>
            </a:extLst>
          </p:cNvPr>
          <p:cNvSpPr>
            <a:spLocks noGrp="1"/>
          </p:cNvSpPr>
          <p:nvPr>
            <p:ph idx="13"/>
          </p:nvPr>
        </p:nvSpPr>
        <p:spPr>
          <a:xfrm>
            <a:off x="324465" y="1634071"/>
            <a:ext cx="8495070" cy="4152000"/>
          </a:xfrm>
        </p:spPr>
        <p:txBody>
          <a:bodyPr/>
          <a:lstStyle>
            <a:lvl5pPr>
              <a:defRPr/>
            </a:lvl5p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dirty="0"/>
          </a:p>
        </p:txBody>
      </p:sp>
      <p:sp>
        <p:nvSpPr>
          <p:cNvPr id="3" name="Footer Placeholder 2">
            <a:extLst>
              <a:ext uri="{FF2B5EF4-FFF2-40B4-BE49-F238E27FC236}">
                <a16:creationId xmlns="" xmlns:a16="http://schemas.microsoft.com/office/drawing/2014/main" id="{9D51E667-F178-4FC4-BC78-17258BAD0140}"/>
              </a:ext>
            </a:extLst>
          </p:cNvPr>
          <p:cNvSpPr>
            <a:spLocks noGrp="1"/>
          </p:cNvSpPr>
          <p:nvPr>
            <p:ph type="ftr" sz="quarter" idx="14"/>
          </p:nvPr>
        </p:nvSpPr>
        <p:spPr/>
        <p:txBody>
          <a:bodyPr/>
          <a:lstStyle/>
          <a:p>
            <a:endParaRPr lang="nl-NL" noProof="0" dirty="0"/>
          </a:p>
        </p:txBody>
      </p:sp>
      <p:sp>
        <p:nvSpPr>
          <p:cNvPr id="4" name="Slide Number Placeholder 3">
            <a:extLst>
              <a:ext uri="{FF2B5EF4-FFF2-40B4-BE49-F238E27FC236}">
                <a16:creationId xmlns="" xmlns:a16="http://schemas.microsoft.com/office/drawing/2014/main" id="{5413718F-01F2-42FA-8BC0-FA027F8C1B45}"/>
              </a:ext>
            </a:extLst>
          </p:cNvPr>
          <p:cNvSpPr>
            <a:spLocks noGrp="1"/>
          </p:cNvSpPr>
          <p:nvPr>
            <p:ph type="sldNum" sz="quarter" idx="15"/>
          </p:nvPr>
        </p:nvSpPr>
        <p:spPr/>
        <p:txBody>
          <a:bodyPr/>
          <a:lstStyle/>
          <a:p>
            <a:fld id="{D3713EB3-02BC-4599-8A41-B768ADEB54D1}" type="slidenum">
              <a:rPr lang="nl-NL" noProof="0" smtClean="0"/>
              <a:pPr/>
              <a:t>‹nr.›</a:t>
            </a:fld>
            <a:endParaRPr lang="nl-NL" noProof="0" dirty="0"/>
          </a:p>
        </p:txBody>
      </p:sp>
      <p:sp>
        <p:nvSpPr>
          <p:cNvPr id="11" name="Title 10">
            <a:extLst>
              <a:ext uri="{FF2B5EF4-FFF2-40B4-BE49-F238E27FC236}">
                <a16:creationId xmlns="" xmlns:a16="http://schemas.microsoft.com/office/drawing/2014/main" id="{C477B118-C513-4EDA-8AD0-8A30932F0218}"/>
              </a:ext>
            </a:extLst>
          </p:cNvPr>
          <p:cNvSpPr>
            <a:spLocks noGrp="1"/>
          </p:cNvSpPr>
          <p:nvPr>
            <p:ph type="title"/>
          </p:nvPr>
        </p:nvSpPr>
        <p:spPr/>
        <p:txBody>
          <a:bodyPr/>
          <a:lstStyle/>
          <a:p>
            <a:r>
              <a:rPr lang="nl-NL" noProof="0" smtClean="0"/>
              <a:t>Klik om de stijl te bewerken</a:t>
            </a:r>
            <a:endParaRPr lang="nl-NL" noProof="0" dirty="0"/>
          </a:p>
        </p:txBody>
      </p:sp>
    </p:spTree>
    <p:extLst>
      <p:ext uri="{BB962C8B-B14F-4D97-AF65-F5344CB8AC3E}">
        <p14:creationId xmlns:p14="http://schemas.microsoft.com/office/powerpoint/2010/main" val="401351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 dia">
    <p:bg bwMode="gray">
      <p:bgRef idx="1001">
        <a:schemeClr val="bg1"/>
      </p:bgRef>
    </p:bg>
    <p:spTree>
      <p:nvGrpSpPr>
        <p:cNvPr id="1" name=""/>
        <p:cNvGrpSpPr/>
        <p:nvPr/>
      </p:nvGrpSpPr>
      <p:grpSpPr>
        <a:xfrm>
          <a:off x="0" y="0"/>
          <a:ext cx="0" cy="0"/>
          <a:chOff x="0" y="0"/>
          <a:chExt cx="0" cy="0"/>
        </a:xfrm>
      </p:grpSpPr>
      <p:grpSp>
        <p:nvGrpSpPr>
          <p:cNvPr id="145" name="Group 144">
            <a:extLst>
              <a:ext uri="{FF2B5EF4-FFF2-40B4-BE49-F238E27FC236}">
                <a16:creationId xmlns="" xmlns:a16="http://schemas.microsoft.com/office/drawing/2014/main" id="{3E43776B-CC04-42BA-9B95-EB50BBE8D9A7}"/>
              </a:ext>
            </a:extLst>
          </p:cNvPr>
          <p:cNvGrpSpPr/>
          <p:nvPr userDrawn="1"/>
        </p:nvGrpSpPr>
        <p:grpSpPr>
          <a:xfrm>
            <a:off x="-234000" y="-317500"/>
            <a:ext cx="9612000" cy="7487832"/>
            <a:chOff x="-234000" y="-238125"/>
            <a:chExt cx="9612000" cy="5615874"/>
          </a:xfrm>
        </p:grpSpPr>
        <p:grpSp>
          <p:nvGrpSpPr>
            <p:cNvPr id="146" name="Group 145">
              <a:extLst>
                <a:ext uri="{FF2B5EF4-FFF2-40B4-BE49-F238E27FC236}">
                  <a16:creationId xmlns="" xmlns:a16="http://schemas.microsoft.com/office/drawing/2014/main" id="{19A64D79-306C-4F7C-A10C-E6DD6F9B597B}"/>
                </a:ext>
              </a:extLst>
            </p:cNvPr>
            <p:cNvGrpSpPr/>
            <p:nvPr userDrawn="1"/>
          </p:nvGrpSpPr>
          <p:grpSpPr>
            <a:xfrm>
              <a:off x="212211" y="5203555"/>
              <a:ext cx="8803480" cy="174194"/>
              <a:chOff x="212211" y="5148833"/>
              <a:chExt cx="8803480" cy="214526"/>
            </a:xfrm>
          </p:grpSpPr>
          <p:sp>
            <p:nvSpPr>
              <p:cNvPr id="248" name="Line 147">
                <a:extLst>
                  <a:ext uri="{FF2B5EF4-FFF2-40B4-BE49-F238E27FC236}">
                    <a16:creationId xmlns="" xmlns:a16="http://schemas.microsoft.com/office/drawing/2014/main" id="{0B5927D3-2821-44B3-A0D5-5A759982F21E}"/>
                  </a:ext>
                </a:extLst>
              </p:cNvPr>
              <p:cNvSpPr>
                <a:spLocks noChangeShapeType="1"/>
              </p:cNvSpPr>
              <p:nvPr userDrawn="1"/>
            </p:nvSpPr>
            <p:spPr bwMode="auto">
              <a:xfrm>
                <a:off x="212211"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9" name="Line 149">
                <a:extLst>
                  <a:ext uri="{FF2B5EF4-FFF2-40B4-BE49-F238E27FC236}">
                    <a16:creationId xmlns="" xmlns:a16="http://schemas.microsoft.com/office/drawing/2014/main" id="{70F029C7-6EBB-4DF5-9E58-7654FA257740}"/>
                  </a:ext>
                </a:extLst>
              </p:cNvPr>
              <p:cNvSpPr>
                <a:spLocks noChangeShapeType="1"/>
              </p:cNvSpPr>
              <p:nvPr userDrawn="1"/>
            </p:nvSpPr>
            <p:spPr bwMode="auto">
              <a:xfrm>
                <a:off x="364779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0" name="Line 151">
                <a:extLst>
                  <a:ext uri="{FF2B5EF4-FFF2-40B4-BE49-F238E27FC236}">
                    <a16:creationId xmlns="" xmlns:a16="http://schemas.microsoft.com/office/drawing/2014/main" id="{2C776D2D-A61E-46D5-8BF8-6CF729E29DE1}"/>
                  </a:ext>
                </a:extLst>
              </p:cNvPr>
              <p:cNvSpPr>
                <a:spLocks noChangeShapeType="1"/>
              </p:cNvSpPr>
              <p:nvPr userDrawn="1"/>
            </p:nvSpPr>
            <p:spPr bwMode="auto">
              <a:xfrm>
                <a:off x="1930002"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1" name="Line 153">
                <a:extLst>
                  <a:ext uri="{FF2B5EF4-FFF2-40B4-BE49-F238E27FC236}">
                    <a16:creationId xmlns="" xmlns:a16="http://schemas.microsoft.com/office/drawing/2014/main" id="{6C391ADE-FA4C-4815-B727-9CCE96FFB632}"/>
                  </a:ext>
                </a:extLst>
              </p:cNvPr>
              <p:cNvSpPr>
                <a:spLocks noChangeShapeType="1"/>
              </p:cNvSpPr>
              <p:nvPr userDrawn="1"/>
            </p:nvSpPr>
            <p:spPr bwMode="auto">
              <a:xfrm>
                <a:off x="536558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2" name="Line 155">
                <a:extLst>
                  <a:ext uri="{FF2B5EF4-FFF2-40B4-BE49-F238E27FC236}">
                    <a16:creationId xmlns="" xmlns:a16="http://schemas.microsoft.com/office/drawing/2014/main" id="{D37A7E4D-A0BE-4B30-96DA-4C250160DAB3}"/>
                  </a:ext>
                </a:extLst>
              </p:cNvPr>
              <p:cNvSpPr>
                <a:spLocks noChangeShapeType="1"/>
              </p:cNvSpPr>
              <p:nvPr userDrawn="1"/>
            </p:nvSpPr>
            <p:spPr bwMode="auto">
              <a:xfrm>
                <a:off x="1070312"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3" name="Line 157">
                <a:extLst>
                  <a:ext uri="{FF2B5EF4-FFF2-40B4-BE49-F238E27FC236}">
                    <a16:creationId xmlns="" xmlns:a16="http://schemas.microsoft.com/office/drawing/2014/main" id="{28319121-D89B-4E64-A60D-5DB6FC83B194}"/>
                  </a:ext>
                </a:extLst>
              </p:cNvPr>
              <p:cNvSpPr>
                <a:spLocks noChangeShapeType="1"/>
              </p:cNvSpPr>
              <p:nvPr userDrawn="1"/>
            </p:nvSpPr>
            <p:spPr bwMode="auto">
              <a:xfrm>
                <a:off x="4505894"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4" name="Line 159">
                <a:extLst>
                  <a:ext uri="{FF2B5EF4-FFF2-40B4-BE49-F238E27FC236}">
                    <a16:creationId xmlns="" xmlns:a16="http://schemas.microsoft.com/office/drawing/2014/main" id="{A27DDC8F-77FB-4B28-A08A-5D12E5D7DA4F}"/>
                  </a:ext>
                </a:extLst>
              </p:cNvPr>
              <p:cNvSpPr>
                <a:spLocks noChangeShapeType="1"/>
              </p:cNvSpPr>
              <p:nvPr userDrawn="1"/>
            </p:nvSpPr>
            <p:spPr bwMode="auto">
              <a:xfrm>
                <a:off x="278810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5" name="Line 161">
                <a:extLst>
                  <a:ext uri="{FF2B5EF4-FFF2-40B4-BE49-F238E27FC236}">
                    <a16:creationId xmlns="" xmlns:a16="http://schemas.microsoft.com/office/drawing/2014/main" id="{A374693F-BFA0-46ED-91D4-F8C893105369}"/>
                  </a:ext>
                </a:extLst>
              </p:cNvPr>
              <p:cNvSpPr>
                <a:spLocks noChangeShapeType="1"/>
              </p:cNvSpPr>
              <p:nvPr userDrawn="1"/>
            </p:nvSpPr>
            <p:spPr bwMode="auto">
              <a:xfrm>
                <a:off x="6225274"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6" name="Line 163">
                <a:extLst>
                  <a:ext uri="{FF2B5EF4-FFF2-40B4-BE49-F238E27FC236}">
                    <a16:creationId xmlns="" xmlns:a16="http://schemas.microsoft.com/office/drawing/2014/main" id="{1D5FB317-4905-4BB4-9A1B-334567A099E9}"/>
                  </a:ext>
                </a:extLst>
              </p:cNvPr>
              <p:cNvSpPr>
                <a:spLocks noChangeShapeType="1"/>
              </p:cNvSpPr>
              <p:nvPr userDrawn="1"/>
            </p:nvSpPr>
            <p:spPr bwMode="auto">
              <a:xfrm>
                <a:off x="7297899"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7" name="Line 165">
                <a:extLst>
                  <a:ext uri="{FF2B5EF4-FFF2-40B4-BE49-F238E27FC236}">
                    <a16:creationId xmlns="" xmlns:a16="http://schemas.microsoft.com/office/drawing/2014/main" id="{BA8B3580-F8A6-4552-9558-242956986138}"/>
                  </a:ext>
                </a:extLst>
              </p:cNvPr>
              <p:cNvSpPr>
                <a:spLocks noChangeShapeType="1"/>
              </p:cNvSpPr>
              <p:nvPr userDrawn="1"/>
            </p:nvSpPr>
            <p:spPr bwMode="auto">
              <a:xfrm>
                <a:off x="8586640"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8" name="Line 167">
                <a:extLst>
                  <a:ext uri="{FF2B5EF4-FFF2-40B4-BE49-F238E27FC236}">
                    <a16:creationId xmlns="" xmlns:a16="http://schemas.microsoft.com/office/drawing/2014/main" id="{9C31ADCD-467F-4C4D-9B6C-C96383465AF6}"/>
                  </a:ext>
                </a:extLst>
              </p:cNvPr>
              <p:cNvSpPr>
                <a:spLocks noChangeShapeType="1"/>
              </p:cNvSpPr>
              <p:nvPr userDrawn="1"/>
            </p:nvSpPr>
            <p:spPr bwMode="auto">
              <a:xfrm>
                <a:off x="426736"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9" name="Line 169">
                <a:extLst>
                  <a:ext uri="{FF2B5EF4-FFF2-40B4-BE49-F238E27FC236}">
                    <a16:creationId xmlns="" xmlns:a16="http://schemas.microsoft.com/office/drawing/2014/main" id="{45882DAB-90A8-4E3A-8A4D-A5D6AB7CF440}"/>
                  </a:ext>
                </a:extLst>
              </p:cNvPr>
              <p:cNvSpPr>
                <a:spLocks noChangeShapeType="1"/>
              </p:cNvSpPr>
              <p:nvPr userDrawn="1"/>
            </p:nvSpPr>
            <p:spPr bwMode="auto">
              <a:xfrm>
                <a:off x="386231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0" name="Line 171">
                <a:extLst>
                  <a:ext uri="{FF2B5EF4-FFF2-40B4-BE49-F238E27FC236}">
                    <a16:creationId xmlns="" xmlns:a16="http://schemas.microsoft.com/office/drawing/2014/main" id="{8CA5EA2B-9274-482C-82D2-70CDD5757E1B}"/>
                  </a:ext>
                </a:extLst>
              </p:cNvPr>
              <p:cNvSpPr>
                <a:spLocks noChangeShapeType="1"/>
              </p:cNvSpPr>
              <p:nvPr userDrawn="1"/>
            </p:nvSpPr>
            <p:spPr bwMode="auto">
              <a:xfrm>
                <a:off x="2144527"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1" name="Line 173">
                <a:extLst>
                  <a:ext uri="{FF2B5EF4-FFF2-40B4-BE49-F238E27FC236}">
                    <a16:creationId xmlns="" xmlns:a16="http://schemas.microsoft.com/office/drawing/2014/main" id="{6C9C2748-C883-4FE3-A06A-226C8B902267}"/>
                  </a:ext>
                </a:extLst>
              </p:cNvPr>
              <p:cNvSpPr>
                <a:spLocks noChangeShapeType="1"/>
              </p:cNvSpPr>
              <p:nvPr userDrawn="1"/>
            </p:nvSpPr>
            <p:spPr bwMode="auto">
              <a:xfrm>
                <a:off x="5580109"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2" name="Line 175">
                <a:extLst>
                  <a:ext uri="{FF2B5EF4-FFF2-40B4-BE49-F238E27FC236}">
                    <a16:creationId xmlns="" xmlns:a16="http://schemas.microsoft.com/office/drawing/2014/main" id="{38B0D0FF-1240-42A7-8EBB-11CCBA308055}"/>
                  </a:ext>
                </a:extLst>
              </p:cNvPr>
              <p:cNvSpPr>
                <a:spLocks noChangeShapeType="1"/>
              </p:cNvSpPr>
              <p:nvPr userDrawn="1"/>
            </p:nvSpPr>
            <p:spPr bwMode="auto">
              <a:xfrm>
                <a:off x="1286427"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3" name="Line 177">
                <a:extLst>
                  <a:ext uri="{FF2B5EF4-FFF2-40B4-BE49-F238E27FC236}">
                    <a16:creationId xmlns="" xmlns:a16="http://schemas.microsoft.com/office/drawing/2014/main" id="{559A623D-6F9C-42D5-9A88-46A5A4174429}"/>
                  </a:ext>
                </a:extLst>
              </p:cNvPr>
              <p:cNvSpPr>
                <a:spLocks noChangeShapeType="1"/>
              </p:cNvSpPr>
              <p:nvPr userDrawn="1"/>
            </p:nvSpPr>
            <p:spPr bwMode="auto">
              <a:xfrm>
                <a:off x="472200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4" name="Line 179">
                <a:extLst>
                  <a:ext uri="{FF2B5EF4-FFF2-40B4-BE49-F238E27FC236}">
                    <a16:creationId xmlns="" xmlns:a16="http://schemas.microsoft.com/office/drawing/2014/main" id="{8EE43601-CA07-4427-A2B6-8DDE6DBA6E0F}"/>
                  </a:ext>
                </a:extLst>
              </p:cNvPr>
              <p:cNvSpPr>
                <a:spLocks noChangeShapeType="1"/>
              </p:cNvSpPr>
              <p:nvPr userDrawn="1"/>
            </p:nvSpPr>
            <p:spPr bwMode="auto">
              <a:xfrm>
                <a:off x="300262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5" name="Line 181">
                <a:extLst>
                  <a:ext uri="{FF2B5EF4-FFF2-40B4-BE49-F238E27FC236}">
                    <a16:creationId xmlns="" xmlns:a16="http://schemas.microsoft.com/office/drawing/2014/main" id="{D206178F-1643-41C9-A324-CD99271DD1FD}"/>
                  </a:ext>
                </a:extLst>
              </p:cNvPr>
              <p:cNvSpPr>
                <a:spLocks noChangeShapeType="1"/>
              </p:cNvSpPr>
              <p:nvPr userDrawn="1"/>
            </p:nvSpPr>
            <p:spPr bwMode="auto">
              <a:xfrm>
                <a:off x="6439799"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6" name="Line 183">
                <a:extLst>
                  <a:ext uri="{FF2B5EF4-FFF2-40B4-BE49-F238E27FC236}">
                    <a16:creationId xmlns="" xmlns:a16="http://schemas.microsoft.com/office/drawing/2014/main" id="{87910D42-E4DC-4B9A-BC6C-0C25B7F087AE}"/>
                  </a:ext>
                </a:extLst>
              </p:cNvPr>
              <p:cNvSpPr>
                <a:spLocks noChangeShapeType="1"/>
              </p:cNvSpPr>
              <p:nvPr userDrawn="1"/>
            </p:nvSpPr>
            <p:spPr bwMode="auto">
              <a:xfrm>
                <a:off x="7512425"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7" name="Line 185">
                <a:extLst>
                  <a:ext uri="{FF2B5EF4-FFF2-40B4-BE49-F238E27FC236}">
                    <a16:creationId xmlns="" xmlns:a16="http://schemas.microsoft.com/office/drawing/2014/main" id="{86E6BBAE-3A55-4B72-B240-BB134EC1CAD1}"/>
                  </a:ext>
                </a:extLst>
              </p:cNvPr>
              <p:cNvSpPr>
                <a:spLocks noChangeShapeType="1"/>
              </p:cNvSpPr>
              <p:nvPr userDrawn="1"/>
            </p:nvSpPr>
            <p:spPr bwMode="auto">
              <a:xfrm>
                <a:off x="8801165"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8" name="Line 187">
                <a:extLst>
                  <a:ext uri="{FF2B5EF4-FFF2-40B4-BE49-F238E27FC236}">
                    <a16:creationId xmlns="" xmlns:a16="http://schemas.microsoft.com/office/drawing/2014/main" id="{B75D7D2E-A8AE-44D0-8048-DE5E4F6880AD}"/>
                  </a:ext>
                </a:extLst>
              </p:cNvPr>
              <p:cNvSpPr>
                <a:spLocks noChangeShapeType="1"/>
              </p:cNvSpPr>
              <p:nvPr userDrawn="1"/>
            </p:nvSpPr>
            <p:spPr bwMode="auto">
              <a:xfrm>
                <a:off x="641262"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9" name="Line 189">
                <a:extLst>
                  <a:ext uri="{FF2B5EF4-FFF2-40B4-BE49-F238E27FC236}">
                    <a16:creationId xmlns="" xmlns:a16="http://schemas.microsoft.com/office/drawing/2014/main" id="{84812203-A445-4ACF-93BF-F938648133BD}"/>
                  </a:ext>
                </a:extLst>
              </p:cNvPr>
              <p:cNvSpPr>
                <a:spLocks noChangeShapeType="1"/>
              </p:cNvSpPr>
              <p:nvPr userDrawn="1"/>
            </p:nvSpPr>
            <p:spPr bwMode="auto">
              <a:xfrm>
                <a:off x="4076844"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0" name="Line 191">
                <a:extLst>
                  <a:ext uri="{FF2B5EF4-FFF2-40B4-BE49-F238E27FC236}">
                    <a16:creationId xmlns="" xmlns:a16="http://schemas.microsoft.com/office/drawing/2014/main" id="{88736EB2-6B10-44EC-8765-4537551E953B}"/>
                  </a:ext>
                </a:extLst>
              </p:cNvPr>
              <p:cNvSpPr>
                <a:spLocks noChangeShapeType="1"/>
              </p:cNvSpPr>
              <p:nvPr userDrawn="1"/>
            </p:nvSpPr>
            <p:spPr bwMode="auto">
              <a:xfrm>
                <a:off x="2359052"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1" name="Line 193">
                <a:extLst>
                  <a:ext uri="{FF2B5EF4-FFF2-40B4-BE49-F238E27FC236}">
                    <a16:creationId xmlns="" xmlns:a16="http://schemas.microsoft.com/office/drawing/2014/main" id="{B3A6A596-EB19-4D5D-97DB-C044BB529729}"/>
                  </a:ext>
                </a:extLst>
              </p:cNvPr>
              <p:cNvSpPr>
                <a:spLocks noChangeShapeType="1"/>
              </p:cNvSpPr>
              <p:nvPr userDrawn="1"/>
            </p:nvSpPr>
            <p:spPr bwMode="auto">
              <a:xfrm>
                <a:off x="579622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2" name="Line 195">
                <a:extLst>
                  <a:ext uri="{FF2B5EF4-FFF2-40B4-BE49-F238E27FC236}">
                    <a16:creationId xmlns="" xmlns:a16="http://schemas.microsoft.com/office/drawing/2014/main" id="{089AE4B1-CD59-4663-811F-2F8C2F3E9A77}"/>
                  </a:ext>
                </a:extLst>
              </p:cNvPr>
              <p:cNvSpPr>
                <a:spLocks noChangeShapeType="1"/>
              </p:cNvSpPr>
              <p:nvPr userDrawn="1"/>
            </p:nvSpPr>
            <p:spPr bwMode="auto">
              <a:xfrm>
                <a:off x="1500951"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3" name="Line 197">
                <a:extLst>
                  <a:ext uri="{FF2B5EF4-FFF2-40B4-BE49-F238E27FC236}">
                    <a16:creationId xmlns="" xmlns:a16="http://schemas.microsoft.com/office/drawing/2014/main" id="{03682CDB-2B17-4B5C-917B-77A78148E924}"/>
                  </a:ext>
                </a:extLst>
              </p:cNvPr>
              <p:cNvSpPr>
                <a:spLocks noChangeShapeType="1"/>
              </p:cNvSpPr>
              <p:nvPr userDrawn="1"/>
            </p:nvSpPr>
            <p:spPr bwMode="auto">
              <a:xfrm>
                <a:off x="493653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4" name="Line 199">
                <a:extLst>
                  <a:ext uri="{FF2B5EF4-FFF2-40B4-BE49-F238E27FC236}">
                    <a16:creationId xmlns="" xmlns:a16="http://schemas.microsoft.com/office/drawing/2014/main" id="{A507B184-93E8-4AF7-AED1-2D6C8D247869}"/>
                  </a:ext>
                </a:extLst>
              </p:cNvPr>
              <p:cNvSpPr>
                <a:spLocks noChangeShapeType="1"/>
              </p:cNvSpPr>
              <p:nvPr userDrawn="1"/>
            </p:nvSpPr>
            <p:spPr bwMode="auto">
              <a:xfrm>
                <a:off x="3217153"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5" name="Line 201">
                <a:extLst>
                  <a:ext uri="{FF2B5EF4-FFF2-40B4-BE49-F238E27FC236}">
                    <a16:creationId xmlns="" xmlns:a16="http://schemas.microsoft.com/office/drawing/2014/main" id="{A00BAE36-9FCF-4C0A-9FEA-B4A159E4F61C}"/>
                  </a:ext>
                </a:extLst>
              </p:cNvPr>
              <p:cNvSpPr>
                <a:spLocks noChangeShapeType="1"/>
              </p:cNvSpPr>
              <p:nvPr userDrawn="1"/>
            </p:nvSpPr>
            <p:spPr bwMode="auto">
              <a:xfrm>
                <a:off x="6654324"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6" name="Line 203">
                <a:extLst>
                  <a:ext uri="{FF2B5EF4-FFF2-40B4-BE49-F238E27FC236}">
                    <a16:creationId xmlns="" xmlns:a16="http://schemas.microsoft.com/office/drawing/2014/main" id="{29DEA69E-21F5-4A1B-81EC-4325B982942E}"/>
                  </a:ext>
                </a:extLst>
              </p:cNvPr>
              <p:cNvSpPr>
                <a:spLocks noChangeShapeType="1"/>
              </p:cNvSpPr>
              <p:nvPr userDrawn="1"/>
            </p:nvSpPr>
            <p:spPr bwMode="auto">
              <a:xfrm>
                <a:off x="7726950"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7" name="Line 205">
                <a:extLst>
                  <a:ext uri="{FF2B5EF4-FFF2-40B4-BE49-F238E27FC236}">
                    <a16:creationId xmlns="" xmlns:a16="http://schemas.microsoft.com/office/drawing/2014/main" id="{29E8F94C-544F-463F-AB8A-DD4FBF96842D}"/>
                  </a:ext>
                </a:extLst>
              </p:cNvPr>
              <p:cNvSpPr>
                <a:spLocks noChangeShapeType="1"/>
              </p:cNvSpPr>
              <p:nvPr userDrawn="1"/>
            </p:nvSpPr>
            <p:spPr bwMode="auto">
              <a:xfrm>
                <a:off x="9015691"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8" name="Line 207">
                <a:extLst>
                  <a:ext uri="{FF2B5EF4-FFF2-40B4-BE49-F238E27FC236}">
                    <a16:creationId xmlns="" xmlns:a16="http://schemas.microsoft.com/office/drawing/2014/main" id="{99CCF57C-7682-405D-BD81-ED73E4606E2F}"/>
                  </a:ext>
                </a:extLst>
              </p:cNvPr>
              <p:cNvSpPr>
                <a:spLocks noChangeShapeType="1"/>
              </p:cNvSpPr>
              <p:nvPr userDrawn="1"/>
            </p:nvSpPr>
            <p:spPr bwMode="auto">
              <a:xfrm>
                <a:off x="855787"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9" name="Line 209">
                <a:extLst>
                  <a:ext uri="{FF2B5EF4-FFF2-40B4-BE49-F238E27FC236}">
                    <a16:creationId xmlns="" xmlns:a16="http://schemas.microsoft.com/office/drawing/2014/main" id="{DEF7029E-D4B7-48A0-A43E-01E1D20CB02A}"/>
                  </a:ext>
                </a:extLst>
              </p:cNvPr>
              <p:cNvSpPr>
                <a:spLocks noChangeShapeType="1"/>
              </p:cNvSpPr>
              <p:nvPr userDrawn="1"/>
            </p:nvSpPr>
            <p:spPr bwMode="auto">
              <a:xfrm>
                <a:off x="429136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0" name="Line 211">
                <a:extLst>
                  <a:ext uri="{FF2B5EF4-FFF2-40B4-BE49-F238E27FC236}">
                    <a16:creationId xmlns="" xmlns:a16="http://schemas.microsoft.com/office/drawing/2014/main" id="{640154BC-FC35-4C3B-BDD4-F7D1CEC66B8D}"/>
                  </a:ext>
                </a:extLst>
              </p:cNvPr>
              <p:cNvSpPr>
                <a:spLocks noChangeShapeType="1"/>
              </p:cNvSpPr>
              <p:nvPr userDrawn="1"/>
            </p:nvSpPr>
            <p:spPr bwMode="auto">
              <a:xfrm>
                <a:off x="257357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1" name="Line 213">
                <a:extLst>
                  <a:ext uri="{FF2B5EF4-FFF2-40B4-BE49-F238E27FC236}">
                    <a16:creationId xmlns="" xmlns:a16="http://schemas.microsoft.com/office/drawing/2014/main" id="{B4623E06-CC23-424A-928B-CCA78EFB9C02}"/>
                  </a:ext>
                </a:extLst>
              </p:cNvPr>
              <p:cNvSpPr>
                <a:spLocks noChangeShapeType="1"/>
              </p:cNvSpPr>
              <p:nvPr userDrawn="1"/>
            </p:nvSpPr>
            <p:spPr bwMode="auto">
              <a:xfrm>
                <a:off x="6010748"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2" name="Line 215">
                <a:extLst>
                  <a:ext uri="{FF2B5EF4-FFF2-40B4-BE49-F238E27FC236}">
                    <a16:creationId xmlns="" xmlns:a16="http://schemas.microsoft.com/office/drawing/2014/main" id="{D2C9057C-103D-4876-BC49-964ACEE642B7}"/>
                  </a:ext>
                </a:extLst>
              </p:cNvPr>
              <p:cNvSpPr>
                <a:spLocks noChangeShapeType="1"/>
              </p:cNvSpPr>
              <p:nvPr userDrawn="1"/>
            </p:nvSpPr>
            <p:spPr bwMode="auto">
              <a:xfrm>
                <a:off x="7083375"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3" name="Line 217">
                <a:extLst>
                  <a:ext uri="{FF2B5EF4-FFF2-40B4-BE49-F238E27FC236}">
                    <a16:creationId xmlns="" xmlns:a16="http://schemas.microsoft.com/office/drawing/2014/main" id="{E9EEAEEF-048C-4D59-BCF2-F56705B250F6}"/>
                  </a:ext>
                </a:extLst>
              </p:cNvPr>
              <p:cNvSpPr>
                <a:spLocks noChangeShapeType="1"/>
              </p:cNvSpPr>
              <p:nvPr userDrawn="1"/>
            </p:nvSpPr>
            <p:spPr bwMode="auto">
              <a:xfrm>
                <a:off x="8372115"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4" name="Line 219">
                <a:extLst>
                  <a:ext uri="{FF2B5EF4-FFF2-40B4-BE49-F238E27FC236}">
                    <a16:creationId xmlns="" xmlns:a16="http://schemas.microsoft.com/office/drawing/2014/main" id="{FFCC0EEB-D316-465C-8343-D5411EDDB490}"/>
                  </a:ext>
                </a:extLst>
              </p:cNvPr>
              <p:cNvSpPr>
                <a:spLocks noChangeShapeType="1"/>
              </p:cNvSpPr>
              <p:nvPr userDrawn="1"/>
            </p:nvSpPr>
            <p:spPr bwMode="auto">
              <a:xfrm>
                <a:off x="1715477"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5" name="Line 221">
                <a:extLst>
                  <a:ext uri="{FF2B5EF4-FFF2-40B4-BE49-F238E27FC236}">
                    <a16:creationId xmlns="" xmlns:a16="http://schemas.microsoft.com/office/drawing/2014/main" id="{3646230A-AEDD-491F-9771-74A2A98D88E0}"/>
                  </a:ext>
                </a:extLst>
              </p:cNvPr>
              <p:cNvSpPr>
                <a:spLocks noChangeShapeType="1"/>
              </p:cNvSpPr>
              <p:nvPr userDrawn="1"/>
            </p:nvSpPr>
            <p:spPr bwMode="auto">
              <a:xfrm>
                <a:off x="5151059"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1" name="Line 223">
                <a:extLst>
                  <a:ext uri="{FF2B5EF4-FFF2-40B4-BE49-F238E27FC236}">
                    <a16:creationId xmlns="" xmlns:a16="http://schemas.microsoft.com/office/drawing/2014/main" id="{54256A3E-76D4-4F8E-ACA9-D764146E0CD0}"/>
                  </a:ext>
                </a:extLst>
              </p:cNvPr>
              <p:cNvSpPr>
                <a:spLocks noChangeShapeType="1"/>
              </p:cNvSpPr>
              <p:nvPr userDrawn="1"/>
            </p:nvSpPr>
            <p:spPr bwMode="auto">
              <a:xfrm>
                <a:off x="3433267"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2" name="Line 225">
                <a:extLst>
                  <a:ext uri="{FF2B5EF4-FFF2-40B4-BE49-F238E27FC236}">
                    <a16:creationId xmlns="" xmlns:a16="http://schemas.microsoft.com/office/drawing/2014/main" id="{0BED8F46-F919-4EF1-9F23-65351531FCA1}"/>
                  </a:ext>
                </a:extLst>
              </p:cNvPr>
              <p:cNvSpPr>
                <a:spLocks noChangeShapeType="1"/>
              </p:cNvSpPr>
              <p:nvPr userDrawn="1"/>
            </p:nvSpPr>
            <p:spPr bwMode="auto">
              <a:xfrm>
                <a:off x="6868849"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3" name="Line 227">
                <a:extLst>
                  <a:ext uri="{FF2B5EF4-FFF2-40B4-BE49-F238E27FC236}">
                    <a16:creationId xmlns="" xmlns:a16="http://schemas.microsoft.com/office/drawing/2014/main" id="{46DC1137-C0AE-45AC-869A-1263D84B66C0}"/>
                  </a:ext>
                </a:extLst>
              </p:cNvPr>
              <p:cNvSpPr>
                <a:spLocks noChangeShapeType="1"/>
              </p:cNvSpPr>
              <p:nvPr userDrawn="1"/>
            </p:nvSpPr>
            <p:spPr bwMode="auto">
              <a:xfrm>
                <a:off x="8157590"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4" name="Line 229">
                <a:extLst>
                  <a:ext uri="{FF2B5EF4-FFF2-40B4-BE49-F238E27FC236}">
                    <a16:creationId xmlns="" xmlns:a16="http://schemas.microsoft.com/office/drawing/2014/main" id="{D4AEB903-2BBD-4E65-98BA-FF9540BF67B0}"/>
                  </a:ext>
                </a:extLst>
              </p:cNvPr>
              <p:cNvSpPr>
                <a:spLocks noChangeShapeType="1"/>
              </p:cNvSpPr>
              <p:nvPr userDrawn="1"/>
            </p:nvSpPr>
            <p:spPr bwMode="auto">
              <a:xfrm>
                <a:off x="7943064" y="5148833"/>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7" name="Group 146">
              <a:extLst>
                <a:ext uri="{FF2B5EF4-FFF2-40B4-BE49-F238E27FC236}">
                  <a16:creationId xmlns="" xmlns:a16="http://schemas.microsoft.com/office/drawing/2014/main" id="{200F16C9-C329-417B-9455-0B4DF47EF06D}"/>
                </a:ext>
              </a:extLst>
            </p:cNvPr>
            <p:cNvGrpSpPr/>
            <p:nvPr userDrawn="1"/>
          </p:nvGrpSpPr>
          <p:grpSpPr>
            <a:xfrm>
              <a:off x="212211" y="-232319"/>
              <a:ext cx="8803480" cy="174194"/>
              <a:chOff x="212211" y="-217475"/>
              <a:chExt cx="8803480" cy="214526"/>
            </a:xfrm>
          </p:grpSpPr>
          <p:sp>
            <p:nvSpPr>
              <p:cNvPr id="206" name="Line 146">
                <a:extLst>
                  <a:ext uri="{FF2B5EF4-FFF2-40B4-BE49-F238E27FC236}">
                    <a16:creationId xmlns="" xmlns:a16="http://schemas.microsoft.com/office/drawing/2014/main" id="{E7DEF525-0C41-4BCD-B2DB-E69394C72BB1}"/>
                  </a:ext>
                </a:extLst>
              </p:cNvPr>
              <p:cNvSpPr>
                <a:spLocks noChangeShapeType="1"/>
              </p:cNvSpPr>
              <p:nvPr userDrawn="1"/>
            </p:nvSpPr>
            <p:spPr bwMode="auto">
              <a:xfrm>
                <a:off x="212211"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7" name="Line 148">
                <a:extLst>
                  <a:ext uri="{FF2B5EF4-FFF2-40B4-BE49-F238E27FC236}">
                    <a16:creationId xmlns="" xmlns:a16="http://schemas.microsoft.com/office/drawing/2014/main" id="{6B89753B-F044-4CB1-AD8F-87D6A7AE7DBC}"/>
                  </a:ext>
                </a:extLst>
              </p:cNvPr>
              <p:cNvSpPr>
                <a:spLocks noChangeShapeType="1"/>
              </p:cNvSpPr>
              <p:nvPr userDrawn="1"/>
            </p:nvSpPr>
            <p:spPr bwMode="auto">
              <a:xfrm>
                <a:off x="364779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8" name="Line 150">
                <a:extLst>
                  <a:ext uri="{FF2B5EF4-FFF2-40B4-BE49-F238E27FC236}">
                    <a16:creationId xmlns="" xmlns:a16="http://schemas.microsoft.com/office/drawing/2014/main" id="{3275BCFD-25DA-45B5-A6AB-0EB653DA6FE2}"/>
                  </a:ext>
                </a:extLst>
              </p:cNvPr>
              <p:cNvSpPr>
                <a:spLocks noChangeShapeType="1"/>
              </p:cNvSpPr>
              <p:nvPr userDrawn="1"/>
            </p:nvSpPr>
            <p:spPr bwMode="auto">
              <a:xfrm>
                <a:off x="1930002"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9" name="Line 152">
                <a:extLst>
                  <a:ext uri="{FF2B5EF4-FFF2-40B4-BE49-F238E27FC236}">
                    <a16:creationId xmlns="" xmlns:a16="http://schemas.microsoft.com/office/drawing/2014/main" id="{ABCE50CC-74DF-4FB9-8AEF-BE6C9B6C6A6C}"/>
                  </a:ext>
                </a:extLst>
              </p:cNvPr>
              <p:cNvSpPr>
                <a:spLocks noChangeShapeType="1"/>
              </p:cNvSpPr>
              <p:nvPr userDrawn="1"/>
            </p:nvSpPr>
            <p:spPr bwMode="auto">
              <a:xfrm>
                <a:off x="536558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0" name="Line 154">
                <a:extLst>
                  <a:ext uri="{FF2B5EF4-FFF2-40B4-BE49-F238E27FC236}">
                    <a16:creationId xmlns="" xmlns:a16="http://schemas.microsoft.com/office/drawing/2014/main" id="{0AACB713-A9DD-4B3E-88A1-9C840DCD6092}"/>
                  </a:ext>
                </a:extLst>
              </p:cNvPr>
              <p:cNvSpPr>
                <a:spLocks noChangeShapeType="1"/>
              </p:cNvSpPr>
              <p:nvPr userDrawn="1"/>
            </p:nvSpPr>
            <p:spPr bwMode="auto">
              <a:xfrm>
                <a:off x="1070312"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1" name="Line 156">
                <a:extLst>
                  <a:ext uri="{FF2B5EF4-FFF2-40B4-BE49-F238E27FC236}">
                    <a16:creationId xmlns="" xmlns:a16="http://schemas.microsoft.com/office/drawing/2014/main" id="{28971DD0-9940-456C-9A93-444D95259A1A}"/>
                  </a:ext>
                </a:extLst>
              </p:cNvPr>
              <p:cNvSpPr>
                <a:spLocks noChangeShapeType="1"/>
              </p:cNvSpPr>
              <p:nvPr userDrawn="1"/>
            </p:nvSpPr>
            <p:spPr bwMode="auto">
              <a:xfrm>
                <a:off x="4505894"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2" name="Line 158">
                <a:extLst>
                  <a:ext uri="{FF2B5EF4-FFF2-40B4-BE49-F238E27FC236}">
                    <a16:creationId xmlns="" xmlns:a16="http://schemas.microsoft.com/office/drawing/2014/main" id="{37BFEBD1-71FB-4223-BC9A-330F186E1593}"/>
                  </a:ext>
                </a:extLst>
              </p:cNvPr>
              <p:cNvSpPr>
                <a:spLocks noChangeShapeType="1"/>
              </p:cNvSpPr>
              <p:nvPr userDrawn="1"/>
            </p:nvSpPr>
            <p:spPr bwMode="auto">
              <a:xfrm>
                <a:off x="278810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3" name="Line 160">
                <a:extLst>
                  <a:ext uri="{FF2B5EF4-FFF2-40B4-BE49-F238E27FC236}">
                    <a16:creationId xmlns="" xmlns:a16="http://schemas.microsoft.com/office/drawing/2014/main" id="{F948B364-7FF0-4BED-87B6-89B237917918}"/>
                  </a:ext>
                </a:extLst>
              </p:cNvPr>
              <p:cNvSpPr>
                <a:spLocks noChangeShapeType="1"/>
              </p:cNvSpPr>
              <p:nvPr userDrawn="1"/>
            </p:nvSpPr>
            <p:spPr bwMode="auto">
              <a:xfrm>
                <a:off x="6225274"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4" name="Line 162">
                <a:extLst>
                  <a:ext uri="{FF2B5EF4-FFF2-40B4-BE49-F238E27FC236}">
                    <a16:creationId xmlns="" xmlns:a16="http://schemas.microsoft.com/office/drawing/2014/main" id="{F84A65DE-A130-4E76-94A4-0FC2AAFF0B36}"/>
                  </a:ext>
                </a:extLst>
              </p:cNvPr>
              <p:cNvSpPr>
                <a:spLocks noChangeShapeType="1"/>
              </p:cNvSpPr>
              <p:nvPr userDrawn="1"/>
            </p:nvSpPr>
            <p:spPr bwMode="auto">
              <a:xfrm>
                <a:off x="729789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5" name="Line 164">
                <a:extLst>
                  <a:ext uri="{FF2B5EF4-FFF2-40B4-BE49-F238E27FC236}">
                    <a16:creationId xmlns="" xmlns:a16="http://schemas.microsoft.com/office/drawing/2014/main" id="{68568D8B-AF2F-46B9-912D-674770F298D0}"/>
                  </a:ext>
                </a:extLst>
              </p:cNvPr>
              <p:cNvSpPr>
                <a:spLocks noChangeShapeType="1"/>
              </p:cNvSpPr>
              <p:nvPr userDrawn="1"/>
            </p:nvSpPr>
            <p:spPr bwMode="auto">
              <a:xfrm>
                <a:off x="8586640"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6" name="Line 166">
                <a:extLst>
                  <a:ext uri="{FF2B5EF4-FFF2-40B4-BE49-F238E27FC236}">
                    <a16:creationId xmlns="" xmlns:a16="http://schemas.microsoft.com/office/drawing/2014/main" id="{104B615C-8593-4381-8CA9-628345DF598D}"/>
                  </a:ext>
                </a:extLst>
              </p:cNvPr>
              <p:cNvSpPr>
                <a:spLocks noChangeShapeType="1"/>
              </p:cNvSpPr>
              <p:nvPr userDrawn="1"/>
            </p:nvSpPr>
            <p:spPr bwMode="auto">
              <a:xfrm>
                <a:off x="426736"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7" name="Line 168">
                <a:extLst>
                  <a:ext uri="{FF2B5EF4-FFF2-40B4-BE49-F238E27FC236}">
                    <a16:creationId xmlns="" xmlns:a16="http://schemas.microsoft.com/office/drawing/2014/main" id="{ADC558FB-DFF8-4E5E-AA7A-F99FBBAE3020}"/>
                  </a:ext>
                </a:extLst>
              </p:cNvPr>
              <p:cNvSpPr>
                <a:spLocks noChangeShapeType="1"/>
              </p:cNvSpPr>
              <p:nvPr userDrawn="1"/>
            </p:nvSpPr>
            <p:spPr bwMode="auto">
              <a:xfrm>
                <a:off x="386231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8" name="Line 170">
                <a:extLst>
                  <a:ext uri="{FF2B5EF4-FFF2-40B4-BE49-F238E27FC236}">
                    <a16:creationId xmlns="" xmlns:a16="http://schemas.microsoft.com/office/drawing/2014/main" id="{A94B761E-7811-43A3-ADF4-472C082B1913}"/>
                  </a:ext>
                </a:extLst>
              </p:cNvPr>
              <p:cNvSpPr>
                <a:spLocks noChangeShapeType="1"/>
              </p:cNvSpPr>
              <p:nvPr userDrawn="1"/>
            </p:nvSpPr>
            <p:spPr bwMode="auto">
              <a:xfrm>
                <a:off x="2144527"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9" name="Line 172">
                <a:extLst>
                  <a:ext uri="{FF2B5EF4-FFF2-40B4-BE49-F238E27FC236}">
                    <a16:creationId xmlns="" xmlns:a16="http://schemas.microsoft.com/office/drawing/2014/main" id="{1FA415AE-DBCF-4433-8DE6-6961DD404102}"/>
                  </a:ext>
                </a:extLst>
              </p:cNvPr>
              <p:cNvSpPr>
                <a:spLocks noChangeShapeType="1"/>
              </p:cNvSpPr>
              <p:nvPr userDrawn="1"/>
            </p:nvSpPr>
            <p:spPr bwMode="auto">
              <a:xfrm>
                <a:off x="558010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0" name="Line 174">
                <a:extLst>
                  <a:ext uri="{FF2B5EF4-FFF2-40B4-BE49-F238E27FC236}">
                    <a16:creationId xmlns="" xmlns:a16="http://schemas.microsoft.com/office/drawing/2014/main" id="{49E970A8-B21B-47C1-A781-2B56559157DF}"/>
                  </a:ext>
                </a:extLst>
              </p:cNvPr>
              <p:cNvSpPr>
                <a:spLocks noChangeShapeType="1"/>
              </p:cNvSpPr>
              <p:nvPr userDrawn="1"/>
            </p:nvSpPr>
            <p:spPr bwMode="auto">
              <a:xfrm>
                <a:off x="1284837"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1" name="Line 176">
                <a:extLst>
                  <a:ext uri="{FF2B5EF4-FFF2-40B4-BE49-F238E27FC236}">
                    <a16:creationId xmlns="" xmlns:a16="http://schemas.microsoft.com/office/drawing/2014/main" id="{BAAB9D02-7F47-411A-A7E0-21EA139732D5}"/>
                  </a:ext>
                </a:extLst>
              </p:cNvPr>
              <p:cNvSpPr>
                <a:spLocks noChangeShapeType="1"/>
              </p:cNvSpPr>
              <p:nvPr userDrawn="1"/>
            </p:nvSpPr>
            <p:spPr bwMode="auto">
              <a:xfrm>
                <a:off x="472200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2" name="Line 178">
                <a:extLst>
                  <a:ext uri="{FF2B5EF4-FFF2-40B4-BE49-F238E27FC236}">
                    <a16:creationId xmlns="" xmlns:a16="http://schemas.microsoft.com/office/drawing/2014/main" id="{8F8BD7F2-14B9-4A09-A790-89D149609D68}"/>
                  </a:ext>
                </a:extLst>
              </p:cNvPr>
              <p:cNvSpPr>
                <a:spLocks noChangeShapeType="1"/>
              </p:cNvSpPr>
              <p:nvPr userDrawn="1"/>
            </p:nvSpPr>
            <p:spPr bwMode="auto">
              <a:xfrm>
                <a:off x="300262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3" name="Line 180">
                <a:extLst>
                  <a:ext uri="{FF2B5EF4-FFF2-40B4-BE49-F238E27FC236}">
                    <a16:creationId xmlns="" xmlns:a16="http://schemas.microsoft.com/office/drawing/2014/main" id="{A8707527-E613-436F-836B-4A4B54779789}"/>
                  </a:ext>
                </a:extLst>
              </p:cNvPr>
              <p:cNvSpPr>
                <a:spLocks noChangeShapeType="1"/>
              </p:cNvSpPr>
              <p:nvPr userDrawn="1"/>
            </p:nvSpPr>
            <p:spPr bwMode="auto">
              <a:xfrm>
                <a:off x="643979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4" name="Line 182">
                <a:extLst>
                  <a:ext uri="{FF2B5EF4-FFF2-40B4-BE49-F238E27FC236}">
                    <a16:creationId xmlns="" xmlns:a16="http://schemas.microsoft.com/office/drawing/2014/main" id="{08D1DC22-A41F-44F1-AC99-86200473EAF8}"/>
                  </a:ext>
                </a:extLst>
              </p:cNvPr>
              <p:cNvSpPr>
                <a:spLocks noChangeShapeType="1"/>
              </p:cNvSpPr>
              <p:nvPr userDrawn="1"/>
            </p:nvSpPr>
            <p:spPr bwMode="auto">
              <a:xfrm>
                <a:off x="7512425"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5" name="Line 184">
                <a:extLst>
                  <a:ext uri="{FF2B5EF4-FFF2-40B4-BE49-F238E27FC236}">
                    <a16:creationId xmlns="" xmlns:a16="http://schemas.microsoft.com/office/drawing/2014/main" id="{7A653425-5485-4E5F-A689-BA0FDD4FBF2C}"/>
                  </a:ext>
                </a:extLst>
              </p:cNvPr>
              <p:cNvSpPr>
                <a:spLocks noChangeShapeType="1"/>
              </p:cNvSpPr>
              <p:nvPr userDrawn="1"/>
            </p:nvSpPr>
            <p:spPr bwMode="auto">
              <a:xfrm>
                <a:off x="8801165"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6" name="Line 186">
                <a:extLst>
                  <a:ext uri="{FF2B5EF4-FFF2-40B4-BE49-F238E27FC236}">
                    <a16:creationId xmlns="" xmlns:a16="http://schemas.microsoft.com/office/drawing/2014/main" id="{1A40D22A-8684-44DA-B4AF-7781BCE849C6}"/>
                  </a:ext>
                </a:extLst>
              </p:cNvPr>
              <p:cNvSpPr>
                <a:spLocks noChangeShapeType="1"/>
              </p:cNvSpPr>
              <p:nvPr userDrawn="1"/>
            </p:nvSpPr>
            <p:spPr bwMode="auto">
              <a:xfrm>
                <a:off x="641262"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7" name="Line 188">
                <a:extLst>
                  <a:ext uri="{FF2B5EF4-FFF2-40B4-BE49-F238E27FC236}">
                    <a16:creationId xmlns="" xmlns:a16="http://schemas.microsoft.com/office/drawing/2014/main" id="{63568B9C-C4B4-441E-BB31-DCFF8EEE2A85}"/>
                  </a:ext>
                </a:extLst>
              </p:cNvPr>
              <p:cNvSpPr>
                <a:spLocks noChangeShapeType="1"/>
              </p:cNvSpPr>
              <p:nvPr userDrawn="1"/>
            </p:nvSpPr>
            <p:spPr bwMode="auto">
              <a:xfrm>
                <a:off x="4076844"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8" name="Line 190">
                <a:extLst>
                  <a:ext uri="{FF2B5EF4-FFF2-40B4-BE49-F238E27FC236}">
                    <a16:creationId xmlns="" xmlns:a16="http://schemas.microsoft.com/office/drawing/2014/main" id="{7550CAAD-8E1F-4C04-A27E-6712EEE1201C}"/>
                  </a:ext>
                </a:extLst>
              </p:cNvPr>
              <p:cNvSpPr>
                <a:spLocks noChangeShapeType="1"/>
              </p:cNvSpPr>
              <p:nvPr userDrawn="1"/>
            </p:nvSpPr>
            <p:spPr bwMode="auto">
              <a:xfrm>
                <a:off x="2359052"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9" name="Line 192">
                <a:extLst>
                  <a:ext uri="{FF2B5EF4-FFF2-40B4-BE49-F238E27FC236}">
                    <a16:creationId xmlns="" xmlns:a16="http://schemas.microsoft.com/office/drawing/2014/main" id="{7FD7717C-1C41-41F2-872E-B3F996B7D722}"/>
                  </a:ext>
                </a:extLst>
              </p:cNvPr>
              <p:cNvSpPr>
                <a:spLocks noChangeShapeType="1"/>
              </p:cNvSpPr>
              <p:nvPr userDrawn="1"/>
            </p:nvSpPr>
            <p:spPr bwMode="auto">
              <a:xfrm>
                <a:off x="579622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0" name="Line 194">
                <a:extLst>
                  <a:ext uri="{FF2B5EF4-FFF2-40B4-BE49-F238E27FC236}">
                    <a16:creationId xmlns="" xmlns:a16="http://schemas.microsoft.com/office/drawing/2014/main" id="{99A161CF-1D25-4A2D-84BB-E5DF5994E3FE}"/>
                  </a:ext>
                </a:extLst>
              </p:cNvPr>
              <p:cNvSpPr>
                <a:spLocks noChangeShapeType="1"/>
              </p:cNvSpPr>
              <p:nvPr userDrawn="1"/>
            </p:nvSpPr>
            <p:spPr bwMode="auto">
              <a:xfrm>
                <a:off x="1500951"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1" name="Line 196">
                <a:extLst>
                  <a:ext uri="{FF2B5EF4-FFF2-40B4-BE49-F238E27FC236}">
                    <a16:creationId xmlns="" xmlns:a16="http://schemas.microsoft.com/office/drawing/2014/main" id="{95812E12-F6D7-419F-9F99-91AA44350B42}"/>
                  </a:ext>
                </a:extLst>
              </p:cNvPr>
              <p:cNvSpPr>
                <a:spLocks noChangeShapeType="1"/>
              </p:cNvSpPr>
              <p:nvPr userDrawn="1"/>
            </p:nvSpPr>
            <p:spPr bwMode="auto">
              <a:xfrm>
                <a:off x="493653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2" name="Line 198">
                <a:extLst>
                  <a:ext uri="{FF2B5EF4-FFF2-40B4-BE49-F238E27FC236}">
                    <a16:creationId xmlns="" xmlns:a16="http://schemas.microsoft.com/office/drawing/2014/main" id="{D3EC671A-70A7-48AC-9D57-3706970BB927}"/>
                  </a:ext>
                </a:extLst>
              </p:cNvPr>
              <p:cNvSpPr>
                <a:spLocks noChangeShapeType="1"/>
              </p:cNvSpPr>
              <p:nvPr userDrawn="1"/>
            </p:nvSpPr>
            <p:spPr bwMode="auto">
              <a:xfrm>
                <a:off x="3217153"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3" name="Line 200">
                <a:extLst>
                  <a:ext uri="{FF2B5EF4-FFF2-40B4-BE49-F238E27FC236}">
                    <a16:creationId xmlns="" xmlns:a16="http://schemas.microsoft.com/office/drawing/2014/main" id="{074E5076-67B6-4F94-BB50-49F4126D122A}"/>
                  </a:ext>
                </a:extLst>
              </p:cNvPr>
              <p:cNvSpPr>
                <a:spLocks noChangeShapeType="1"/>
              </p:cNvSpPr>
              <p:nvPr userDrawn="1"/>
            </p:nvSpPr>
            <p:spPr bwMode="auto">
              <a:xfrm>
                <a:off x="6654324"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4" name="Line 202">
                <a:extLst>
                  <a:ext uri="{FF2B5EF4-FFF2-40B4-BE49-F238E27FC236}">
                    <a16:creationId xmlns="" xmlns:a16="http://schemas.microsoft.com/office/drawing/2014/main" id="{6D1CC71B-0C57-41FA-90E4-871CC4478F8C}"/>
                  </a:ext>
                </a:extLst>
              </p:cNvPr>
              <p:cNvSpPr>
                <a:spLocks noChangeShapeType="1"/>
              </p:cNvSpPr>
              <p:nvPr userDrawn="1"/>
            </p:nvSpPr>
            <p:spPr bwMode="auto">
              <a:xfrm>
                <a:off x="7726950"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5" name="Line 204">
                <a:extLst>
                  <a:ext uri="{FF2B5EF4-FFF2-40B4-BE49-F238E27FC236}">
                    <a16:creationId xmlns="" xmlns:a16="http://schemas.microsoft.com/office/drawing/2014/main" id="{D2DFC155-8870-4EF7-87DE-3398D7C90C39}"/>
                  </a:ext>
                </a:extLst>
              </p:cNvPr>
              <p:cNvSpPr>
                <a:spLocks noChangeShapeType="1"/>
              </p:cNvSpPr>
              <p:nvPr userDrawn="1"/>
            </p:nvSpPr>
            <p:spPr bwMode="auto">
              <a:xfrm>
                <a:off x="9015691"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6" name="Line 206">
                <a:extLst>
                  <a:ext uri="{FF2B5EF4-FFF2-40B4-BE49-F238E27FC236}">
                    <a16:creationId xmlns="" xmlns:a16="http://schemas.microsoft.com/office/drawing/2014/main" id="{5FF42260-AD8D-42CC-BD81-59D63C0CD3BB}"/>
                  </a:ext>
                </a:extLst>
              </p:cNvPr>
              <p:cNvSpPr>
                <a:spLocks noChangeShapeType="1"/>
              </p:cNvSpPr>
              <p:nvPr userDrawn="1"/>
            </p:nvSpPr>
            <p:spPr bwMode="auto">
              <a:xfrm>
                <a:off x="855787"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7" name="Line 208">
                <a:extLst>
                  <a:ext uri="{FF2B5EF4-FFF2-40B4-BE49-F238E27FC236}">
                    <a16:creationId xmlns="" xmlns:a16="http://schemas.microsoft.com/office/drawing/2014/main" id="{FBAFDBEF-34BD-4A8E-BA42-2EFBF9CA21ED}"/>
                  </a:ext>
                </a:extLst>
              </p:cNvPr>
              <p:cNvSpPr>
                <a:spLocks noChangeShapeType="1"/>
              </p:cNvSpPr>
              <p:nvPr userDrawn="1"/>
            </p:nvSpPr>
            <p:spPr bwMode="auto">
              <a:xfrm>
                <a:off x="429136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8" name="Line 210">
                <a:extLst>
                  <a:ext uri="{FF2B5EF4-FFF2-40B4-BE49-F238E27FC236}">
                    <a16:creationId xmlns="" xmlns:a16="http://schemas.microsoft.com/office/drawing/2014/main" id="{E617C14E-A2D2-4444-9E32-850D6CE40D44}"/>
                  </a:ext>
                </a:extLst>
              </p:cNvPr>
              <p:cNvSpPr>
                <a:spLocks noChangeShapeType="1"/>
              </p:cNvSpPr>
              <p:nvPr userDrawn="1"/>
            </p:nvSpPr>
            <p:spPr bwMode="auto">
              <a:xfrm>
                <a:off x="257357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9" name="Line 212">
                <a:extLst>
                  <a:ext uri="{FF2B5EF4-FFF2-40B4-BE49-F238E27FC236}">
                    <a16:creationId xmlns="" xmlns:a16="http://schemas.microsoft.com/office/drawing/2014/main" id="{075064B0-0B2E-457A-9A21-2C3FCCF714CB}"/>
                  </a:ext>
                </a:extLst>
              </p:cNvPr>
              <p:cNvSpPr>
                <a:spLocks noChangeShapeType="1"/>
              </p:cNvSpPr>
              <p:nvPr userDrawn="1"/>
            </p:nvSpPr>
            <p:spPr bwMode="auto">
              <a:xfrm>
                <a:off x="6010748"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0" name="Line 214">
                <a:extLst>
                  <a:ext uri="{FF2B5EF4-FFF2-40B4-BE49-F238E27FC236}">
                    <a16:creationId xmlns="" xmlns:a16="http://schemas.microsoft.com/office/drawing/2014/main" id="{CEF20819-9DA3-40D2-9C20-C15F33F4D562}"/>
                  </a:ext>
                </a:extLst>
              </p:cNvPr>
              <p:cNvSpPr>
                <a:spLocks noChangeShapeType="1"/>
              </p:cNvSpPr>
              <p:nvPr userDrawn="1"/>
            </p:nvSpPr>
            <p:spPr bwMode="auto">
              <a:xfrm>
                <a:off x="7083375"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1" name="Line 216">
                <a:extLst>
                  <a:ext uri="{FF2B5EF4-FFF2-40B4-BE49-F238E27FC236}">
                    <a16:creationId xmlns="" xmlns:a16="http://schemas.microsoft.com/office/drawing/2014/main" id="{E908DACC-F052-4F09-B4B8-F88A03A1CFB6}"/>
                  </a:ext>
                </a:extLst>
              </p:cNvPr>
              <p:cNvSpPr>
                <a:spLocks noChangeShapeType="1"/>
              </p:cNvSpPr>
              <p:nvPr userDrawn="1"/>
            </p:nvSpPr>
            <p:spPr bwMode="auto">
              <a:xfrm>
                <a:off x="8372115"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2" name="Line 218">
                <a:extLst>
                  <a:ext uri="{FF2B5EF4-FFF2-40B4-BE49-F238E27FC236}">
                    <a16:creationId xmlns="" xmlns:a16="http://schemas.microsoft.com/office/drawing/2014/main" id="{CF7CFB8A-7CEA-43B4-B860-08D3D62596BB}"/>
                  </a:ext>
                </a:extLst>
              </p:cNvPr>
              <p:cNvSpPr>
                <a:spLocks noChangeShapeType="1"/>
              </p:cNvSpPr>
              <p:nvPr userDrawn="1"/>
            </p:nvSpPr>
            <p:spPr bwMode="auto">
              <a:xfrm>
                <a:off x="1715477"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3" name="Line 220">
                <a:extLst>
                  <a:ext uri="{FF2B5EF4-FFF2-40B4-BE49-F238E27FC236}">
                    <a16:creationId xmlns="" xmlns:a16="http://schemas.microsoft.com/office/drawing/2014/main" id="{DB6D5587-4575-4E0A-BD29-9954019E3E56}"/>
                  </a:ext>
                </a:extLst>
              </p:cNvPr>
              <p:cNvSpPr>
                <a:spLocks noChangeShapeType="1"/>
              </p:cNvSpPr>
              <p:nvPr userDrawn="1"/>
            </p:nvSpPr>
            <p:spPr bwMode="auto">
              <a:xfrm>
                <a:off x="515105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4" name="Line 222">
                <a:extLst>
                  <a:ext uri="{FF2B5EF4-FFF2-40B4-BE49-F238E27FC236}">
                    <a16:creationId xmlns="" xmlns:a16="http://schemas.microsoft.com/office/drawing/2014/main" id="{F098E389-6F6F-42D8-A817-B978312DD6F3}"/>
                  </a:ext>
                </a:extLst>
              </p:cNvPr>
              <p:cNvSpPr>
                <a:spLocks noChangeShapeType="1"/>
              </p:cNvSpPr>
              <p:nvPr userDrawn="1"/>
            </p:nvSpPr>
            <p:spPr bwMode="auto">
              <a:xfrm>
                <a:off x="343167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5" name="Line 224">
                <a:extLst>
                  <a:ext uri="{FF2B5EF4-FFF2-40B4-BE49-F238E27FC236}">
                    <a16:creationId xmlns="" xmlns:a16="http://schemas.microsoft.com/office/drawing/2014/main" id="{F6B5D714-194C-4F78-BA1C-3682B572561D}"/>
                  </a:ext>
                </a:extLst>
              </p:cNvPr>
              <p:cNvSpPr>
                <a:spLocks noChangeShapeType="1"/>
              </p:cNvSpPr>
              <p:nvPr userDrawn="1"/>
            </p:nvSpPr>
            <p:spPr bwMode="auto">
              <a:xfrm>
                <a:off x="6868849"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6" name="Line 226">
                <a:extLst>
                  <a:ext uri="{FF2B5EF4-FFF2-40B4-BE49-F238E27FC236}">
                    <a16:creationId xmlns="" xmlns:a16="http://schemas.microsoft.com/office/drawing/2014/main" id="{5D71ED48-0F1A-497D-AB0C-16A6F9300087}"/>
                  </a:ext>
                </a:extLst>
              </p:cNvPr>
              <p:cNvSpPr>
                <a:spLocks noChangeShapeType="1"/>
              </p:cNvSpPr>
              <p:nvPr userDrawn="1"/>
            </p:nvSpPr>
            <p:spPr bwMode="auto">
              <a:xfrm>
                <a:off x="8157590"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7" name="Line 228">
                <a:extLst>
                  <a:ext uri="{FF2B5EF4-FFF2-40B4-BE49-F238E27FC236}">
                    <a16:creationId xmlns="" xmlns:a16="http://schemas.microsoft.com/office/drawing/2014/main" id="{AD3A9BDB-5614-48ED-BF81-DA80CCD2E0B4}"/>
                  </a:ext>
                </a:extLst>
              </p:cNvPr>
              <p:cNvSpPr>
                <a:spLocks noChangeShapeType="1"/>
              </p:cNvSpPr>
              <p:nvPr userDrawn="1"/>
            </p:nvSpPr>
            <p:spPr bwMode="auto">
              <a:xfrm>
                <a:off x="7943064" y="-217475"/>
                <a:ext cx="0" cy="214526"/>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8" name="Group 147">
              <a:extLst>
                <a:ext uri="{FF2B5EF4-FFF2-40B4-BE49-F238E27FC236}">
                  <a16:creationId xmlns="" xmlns:a16="http://schemas.microsoft.com/office/drawing/2014/main" id="{339A9B3B-278B-4682-9D71-FAFDA760908B}"/>
                </a:ext>
              </a:extLst>
            </p:cNvPr>
            <p:cNvGrpSpPr/>
            <p:nvPr userDrawn="1"/>
          </p:nvGrpSpPr>
          <p:grpSpPr>
            <a:xfrm>
              <a:off x="-234000" y="206808"/>
              <a:ext cx="180000" cy="4730678"/>
              <a:chOff x="-222083" y="206808"/>
              <a:chExt cx="214526" cy="4730678"/>
            </a:xfrm>
          </p:grpSpPr>
          <p:sp>
            <p:nvSpPr>
              <p:cNvPr id="183" name="Line 230">
                <a:extLst>
                  <a:ext uri="{FF2B5EF4-FFF2-40B4-BE49-F238E27FC236}">
                    <a16:creationId xmlns="" xmlns:a16="http://schemas.microsoft.com/office/drawing/2014/main" id="{B4E39C29-9E98-45DB-999C-2181C3568BC6}"/>
                  </a:ext>
                </a:extLst>
              </p:cNvPr>
              <p:cNvSpPr>
                <a:spLocks noChangeShapeType="1"/>
              </p:cNvSpPr>
              <p:nvPr userDrawn="1"/>
            </p:nvSpPr>
            <p:spPr bwMode="auto">
              <a:xfrm>
                <a:off x="-222083" y="1926187"/>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4" name="Line 232">
                <a:extLst>
                  <a:ext uri="{FF2B5EF4-FFF2-40B4-BE49-F238E27FC236}">
                    <a16:creationId xmlns="" xmlns:a16="http://schemas.microsoft.com/office/drawing/2014/main" id="{4E0DF0CD-53B1-4E5E-A8D2-65D20A4F6086}"/>
                  </a:ext>
                </a:extLst>
              </p:cNvPr>
              <p:cNvSpPr>
                <a:spLocks noChangeShapeType="1"/>
              </p:cNvSpPr>
              <p:nvPr userDrawn="1"/>
            </p:nvSpPr>
            <p:spPr bwMode="auto">
              <a:xfrm>
                <a:off x="-222083" y="3643979"/>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5" name="Line 234">
                <a:extLst>
                  <a:ext uri="{FF2B5EF4-FFF2-40B4-BE49-F238E27FC236}">
                    <a16:creationId xmlns="" xmlns:a16="http://schemas.microsoft.com/office/drawing/2014/main" id="{8C959B9B-4E52-434A-89EB-464665F099B2}"/>
                  </a:ext>
                </a:extLst>
              </p:cNvPr>
              <p:cNvSpPr>
                <a:spLocks noChangeShapeType="1"/>
              </p:cNvSpPr>
              <p:nvPr userDrawn="1"/>
            </p:nvSpPr>
            <p:spPr bwMode="auto">
              <a:xfrm>
                <a:off x="-222083" y="20680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6" name="Line 236">
                <a:extLst>
                  <a:ext uri="{FF2B5EF4-FFF2-40B4-BE49-F238E27FC236}">
                    <a16:creationId xmlns="" xmlns:a16="http://schemas.microsoft.com/office/drawing/2014/main" id="{21E0687D-015F-4C68-BF7C-12B289A96FF4}"/>
                  </a:ext>
                </a:extLst>
              </p:cNvPr>
              <p:cNvSpPr>
                <a:spLocks noChangeShapeType="1"/>
              </p:cNvSpPr>
              <p:nvPr userDrawn="1"/>
            </p:nvSpPr>
            <p:spPr bwMode="auto">
              <a:xfrm>
                <a:off x="-222083" y="450366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7" name="Line 238">
                <a:extLst>
                  <a:ext uri="{FF2B5EF4-FFF2-40B4-BE49-F238E27FC236}">
                    <a16:creationId xmlns="" xmlns:a16="http://schemas.microsoft.com/office/drawing/2014/main" id="{6EAD2E25-69FC-4568-B627-6E619E7A2C14}"/>
                  </a:ext>
                </a:extLst>
              </p:cNvPr>
              <p:cNvSpPr>
                <a:spLocks noChangeShapeType="1"/>
              </p:cNvSpPr>
              <p:nvPr userDrawn="1"/>
            </p:nvSpPr>
            <p:spPr bwMode="auto">
              <a:xfrm>
                <a:off x="-222083" y="106649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8" name="Line 240">
                <a:extLst>
                  <a:ext uri="{FF2B5EF4-FFF2-40B4-BE49-F238E27FC236}">
                    <a16:creationId xmlns="" xmlns:a16="http://schemas.microsoft.com/office/drawing/2014/main" id="{2DC28211-EAC6-4C1C-A238-7C71F4F68923}"/>
                  </a:ext>
                </a:extLst>
              </p:cNvPr>
              <p:cNvSpPr>
                <a:spLocks noChangeShapeType="1"/>
              </p:cNvSpPr>
              <p:nvPr userDrawn="1"/>
            </p:nvSpPr>
            <p:spPr bwMode="auto">
              <a:xfrm>
                <a:off x="-222083" y="278428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9" name="Line 244">
                <a:extLst>
                  <a:ext uri="{FF2B5EF4-FFF2-40B4-BE49-F238E27FC236}">
                    <a16:creationId xmlns="" xmlns:a16="http://schemas.microsoft.com/office/drawing/2014/main" id="{51722CDF-16E6-4B2E-AF55-73FBD54C7594}"/>
                  </a:ext>
                </a:extLst>
              </p:cNvPr>
              <p:cNvSpPr>
                <a:spLocks noChangeShapeType="1"/>
              </p:cNvSpPr>
              <p:nvPr userDrawn="1"/>
            </p:nvSpPr>
            <p:spPr bwMode="auto">
              <a:xfrm>
                <a:off x="-222083" y="171325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0" name="Line 246">
                <a:extLst>
                  <a:ext uri="{FF2B5EF4-FFF2-40B4-BE49-F238E27FC236}">
                    <a16:creationId xmlns="" xmlns:a16="http://schemas.microsoft.com/office/drawing/2014/main" id="{44A2E2B1-7D47-4079-ADE5-A78C21BA092D}"/>
                  </a:ext>
                </a:extLst>
              </p:cNvPr>
              <p:cNvSpPr>
                <a:spLocks noChangeShapeType="1"/>
              </p:cNvSpPr>
              <p:nvPr userDrawn="1"/>
            </p:nvSpPr>
            <p:spPr bwMode="auto">
              <a:xfrm>
                <a:off x="-222083" y="343263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1" name="Line 250">
                <a:extLst>
                  <a:ext uri="{FF2B5EF4-FFF2-40B4-BE49-F238E27FC236}">
                    <a16:creationId xmlns="" xmlns:a16="http://schemas.microsoft.com/office/drawing/2014/main" id="{9BD3ABD6-466F-4715-97D6-1D74FFA46F20}"/>
                  </a:ext>
                </a:extLst>
              </p:cNvPr>
              <p:cNvSpPr>
                <a:spLocks noChangeShapeType="1"/>
              </p:cNvSpPr>
              <p:nvPr userDrawn="1"/>
            </p:nvSpPr>
            <p:spPr bwMode="auto">
              <a:xfrm>
                <a:off x="-222083" y="429073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2" name="Line 252">
                <a:extLst>
                  <a:ext uri="{FF2B5EF4-FFF2-40B4-BE49-F238E27FC236}">
                    <a16:creationId xmlns="" xmlns:a16="http://schemas.microsoft.com/office/drawing/2014/main" id="{AECE508A-2E4A-48C9-BF6F-03B1986D4DE7}"/>
                  </a:ext>
                </a:extLst>
              </p:cNvPr>
              <p:cNvSpPr>
                <a:spLocks noChangeShapeType="1"/>
              </p:cNvSpPr>
              <p:nvPr userDrawn="1"/>
            </p:nvSpPr>
            <p:spPr bwMode="auto">
              <a:xfrm>
                <a:off x="-222083" y="85356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3" name="Line 254">
                <a:extLst>
                  <a:ext uri="{FF2B5EF4-FFF2-40B4-BE49-F238E27FC236}">
                    <a16:creationId xmlns="" xmlns:a16="http://schemas.microsoft.com/office/drawing/2014/main" id="{BA1C235A-B7F9-4900-B000-9278858BF347}"/>
                  </a:ext>
                </a:extLst>
              </p:cNvPr>
              <p:cNvSpPr>
                <a:spLocks noChangeShapeType="1"/>
              </p:cNvSpPr>
              <p:nvPr userDrawn="1"/>
            </p:nvSpPr>
            <p:spPr bwMode="auto">
              <a:xfrm>
                <a:off x="-222083" y="257294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4" name="Line 256">
                <a:extLst>
                  <a:ext uri="{FF2B5EF4-FFF2-40B4-BE49-F238E27FC236}">
                    <a16:creationId xmlns="" xmlns:a16="http://schemas.microsoft.com/office/drawing/2014/main" id="{F7AEF3A0-EFD0-430D-8D3A-154F56FB4833}"/>
                  </a:ext>
                </a:extLst>
              </p:cNvPr>
              <p:cNvSpPr>
                <a:spLocks noChangeShapeType="1"/>
              </p:cNvSpPr>
              <p:nvPr userDrawn="1"/>
            </p:nvSpPr>
            <p:spPr bwMode="auto">
              <a:xfrm>
                <a:off x="-222083" y="4937486"/>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5" name="Line 258">
                <a:extLst>
                  <a:ext uri="{FF2B5EF4-FFF2-40B4-BE49-F238E27FC236}">
                    <a16:creationId xmlns="" xmlns:a16="http://schemas.microsoft.com/office/drawing/2014/main" id="{AAAB28C6-7870-4E9E-BF4F-BCDFBE176E52}"/>
                  </a:ext>
                </a:extLst>
              </p:cNvPr>
              <p:cNvSpPr>
                <a:spLocks noChangeShapeType="1"/>
              </p:cNvSpPr>
              <p:nvPr userDrawn="1"/>
            </p:nvSpPr>
            <p:spPr bwMode="auto">
              <a:xfrm>
                <a:off x="-222083" y="150031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6" name="Line 260">
                <a:extLst>
                  <a:ext uri="{FF2B5EF4-FFF2-40B4-BE49-F238E27FC236}">
                    <a16:creationId xmlns="" xmlns:a16="http://schemas.microsoft.com/office/drawing/2014/main" id="{1EC5D5A5-25DB-42E9-9CBA-457CC7DE078E}"/>
                  </a:ext>
                </a:extLst>
              </p:cNvPr>
              <p:cNvSpPr>
                <a:spLocks noChangeShapeType="1"/>
              </p:cNvSpPr>
              <p:nvPr userDrawn="1"/>
            </p:nvSpPr>
            <p:spPr bwMode="auto">
              <a:xfrm>
                <a:off x="-222083" y="321969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7" name="Line 262">
                <a:extLst>
                  <a:ext uri="{FF2B5EF4-FFF2-40B4-BE49-F238E27FC236}">
                    <a16:creationId xmlns="" xmlns:a16="http://schemas.microsoft.com/office/drawing/2014/main" id="{FADCA535-19A7-41FE-94E9-8C0D48E709AF}"/>
                  </a:ext>
                </a:extLst>
              </p:cNvPr>
              <p:cNvSpPr>
                <a:spLocks noChangeShapeType="1"/>
              </p:cNvSpPr>
              <p:nvPr userDrawn="1"/>
            </p:nvSpPr>
            <p:spPr bwMode="auto">
              <a:xfrm>
                <a:off x="-222083" y="407938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8" name="Line 264">
                <a:extLst>
                  <a:ext uri="{FF2B5EF4-FFF2-40B4-BE49-F238E27FC236}">
                    <a16:creationId xmlns="" xmlns:a16="http://schemas.microsoft.com/office/drawing/2014/main" id="{C7D028E8-2775-4DCA-9306-630BAAF9FAF8}"/>
                  </a:ext>
                </a:extLst>
              </p:cNvPr>
              <p:cNvSpPr>
                <a:spLocks noChangeShapeType="1"/>
              </p:cNvSpPr>
              <p:nvPr userDrawn="1"/>
            </p:nvSpPr>
            <p:spPr bwMode="auto">
              <a:xfrm>
                <a:off x="-222083" y="642214"/>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9" name="Line 266">
                <a:extLst>
                  <a:ext uri="{FF2B5EF4-FFF2-40B4-BE49-F238E27FC236}">
                    <a16:creationId xmlns="" xmlns:a16="http://schemas.microsoft.com/office/drawing/2014/main" id="{C0BB7717-134F-464F-966A-58BD9D78B409}"/>
                  </a:ext>
                </a:extLst>
              </p:cNvPr>
              <p:cNvSpPr>
                <a:spLocks noChangeShapeType="1"/>
              </p:cNvSpPr>
              <p:nvPr userDrawn="1"/>
            </p:nvSpPr>
            <p:spPr bwMode="auto">
              <a:xfrm>
                <a:off x="-222083" y="2360006"/>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0" name="Line 268">
                <a:extLst>
                  <a:ext uri="{FF2B5EF4-FFF2-40B4-BE49-F238E27FC236}">
                    <a16:creationId xmlns="" xmlns:a16="http://schemas.microsoft.com/office/drawing/2014/main" id="{3C9B257B-9CF1-4BAB-9D47-C5B3CBDA2BAA}"/>
                  </a:ext>
                </a:extLst>
              </p:cNvPr>
              <p:cNvSpPr>
                <a:spLocks noChangeShapeType="1"/>
              </p:cNvSpPr>
              <p:nvPr userDrawn="1"/>
            </p:nvSpPr>
            <p:spPr bwMode="auto">
              <a:xfrm>
                <a:off x="-222083" y="472296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1" name="Line 270">
                <a:extLst>
                  <a:ext uri="{FF2B5EF4-FFF2-40B4-BE49-F238E27FC236}">
                    <a16:creationId xmlns="" xmlns:a16="http://schemas.microsoft.com/office/drawing/2014/main" id="{F39318B6-81BE-480F-A68E-C2053802E4D5}"/>
                  </a:ext>
                </a:extLst>
              </p:cNvPr>
              <p:cNvSpPr>
                <a:spLocks noChangeShapeType="1"/>
              </p:cNvSpPr>
              <p:nvPr userDrawn="1"/>
            </p:nvSpPr>
            <p:spPr bwMode="auto">
              <a:xfrm>
                <a:off x="-222083" y="128579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2" name="Line 272">
                <a:extLst>
                  <a:ext uri="{FF2B5EF4-FFF2-40B4-BE49-F238E27FC236}">
                    <a16:creationId xmlns="" xmlns:a16="http://schemas.microsoft.com/office/drawing/2014/main" id="{0793B223-4E8D-4F1F-8A64-634FB232C070}"/>
                  </a:ext>
                </a:extLst>
              </p:cNvPr>
              <p:cNvSpPr>
                <a:spLocks noChangeShapeType="1"/>
              </p:cNvSpPr>
              <p:nvPr userDrawn="1"/>
            </p:nvSpPr>
            <p:spPr bwMode="auto">
              <a:xfrm>
                <a:off x="-222083" y="300517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3" name="Line 274">
                <a:extLst>
                  <a:ext uri="{FF2B5EF4-FFF2-40B4-BE49-F238E27FC236}">
                    <a16:creationId xmlns="" xmlns:a16="http://schemas.microsoft.com/office/drawing/2014/main" id="{4F8432D7-7CFD-4DE2-A6B1-E52F942A3225}"/>
                  </a:ext>
                </a:extLst>
              </p:cNvPr>
              <p:cNvSpPr>
                <a:spLocks noChangeShapeType="1"/>
              </p:cNvSpPr>
              <p:nvPr userDrawn="1"/>
            </p:nvSpPr>
            <p:spPr bwMode="auto">
              <a:xfrm>
                <a:off x="-222083" y="386327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4" name="Line 276">
                <a:extLst>
                  <a:ext uri="{FF2B5EF4-FFF2-40B4-BE49-F238E27FC236}">
                    <a16:creationId xmlns="" xmlns:a16="http://schemas.microsoft.com/office/drawing/2014/main" id="{08A65213-F231-4F69-8464-971B426D3904}"/>
                  </a:ext>
                </a:extLst>
              </p:cNvPr>
              <p:cNvSpPr>
                <a:spLocks noChangeShapeType="1"/>
              </p:cNvSpPr>
              <p:nvPr userDrawn="1"/>
            </p:nvSpPr>
            <p:spPr bwMode="auto">
              <a:xfrm>
                <a:off x="-222083" y="42610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5" name="Line 278">
                <a:extLst>
                  <a:ext uri="{FF2B5EF4-FFF2-40B4-BE49-F238E27FC236}">
                    <a16:creationId xmlns="" xmlns:a16="http://schemas.microsoft.com/office/drawing/2014/main" id="{C22287AA-7FD1-4C00-B5FC-742255C4D6C1}"/>
                  </a:ext>
                </a:extLst>
              </p:cNvPr>
              <p:cNvSpPr>
                <a:spLocks noChangeShapeType="1"/>
              </p:cNvSpPr>
              <p:nvPr userDrawn="1"/>
            </p:nvSpPr>
            <p:spPr bwMode="auto">
              <a:xfrm>
                <a:off x="-222083" y="214548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50" name="Group 149">
              <a:extLst>
                <a:ext uri="{FF2B5EF4-FFF2-40B4-BE49-F238E27FC236}">
                  <a16:creationId xmlns="" xmlns:a16="http://schemas.microsoft.com/office/drawing/2014/main" id="{F1EBEE90-7789-4223-9552-DAF102680E61}"/>
                </a:ext>
              </a:extLst>
            </p:cNvPr>
            <p:cNvGrpSpPr/>
            <p:nvPr userDrawn="1"/>
          </p:nvGrpSpPr>
          <p:grpSpPr>
            <a:xfrm>
              <a:off x="9198000" y="206808"/>
              <a:ext cx="180000" cy="4730678"/>
              <a:chOff x="9149173" y="206808"/>
              <a:chExt cx="214526" cy="4730678"/>
            </a:xfrm>
          </p:grpSpPr>
          <p:sp>
            <p:nvSpPr>
              <p:cNvPr id="159" name="Line 231">
                <a:extLst>
                  <a:ext uri="{FF2B5EF4-FFF2-40B4-BE49-F238E27FC236}">
                    <a16:creationId xmlns="" xmlns:a16="http://schemas.microsoft.com/office/drawing/2014/main" id="{17C5C7E2-A1D2-406A-8BF7-BE8EBBB133B4}"/>
                  </a:ext>
                </a:extLst>
              </p:cNvPr>
              <p:cNvSpPr>
                <a:spLocks noChangeShapeType="1"/>
              </p:cNvSpPr>
              <p:nvPr userDrawn="1"/>
            </p:nvSpPr>
            <p:spPr bwMode="auto">
              <a:xfrm>
                <a:off x="9149173" y="1926187"/>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0" name="Line 233">
                <a:extLst>
                  <a:ext uri="{FF2B5EF4-FFF2-40B4-BE49-F238E27FC236}">
                    <a16:creationId xmlns="" xmlns:a16="http://schemas.microsoft.com/office/drawing/2014/main" id="{7F3A02AE-C0EB-48C6-9B2F-EF556E2F4E20}"/>
                  </a:ext>
                </a:extLst>
              </p:cNvPr>
              <p:cNvSpPr>
                <a:spLocks noChangeShapeType="1"/>
              </p:cNvSpPr>
              <p:nvPr userDrawn="1"/>
            </p:nvSpPr>
            <p:spPr bwMode="auto">
              <a:xfrm>
                <a:off x="9149173" y="3643979"/>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1" name="Line 235">
                <a:extLst>
                  <a:ext uri="{FF2B5EF4-FFF2-40B4-BE49-F238E27FC236}">
                    <a16:creationId xmlns="" xmlns:a16="http://schemas.microsoft.com/office/drawing/2014/main" id="{1895221C-3381-4DF0-9940-F97DA31C1435}"/>
                  </a:ext>
                </a:extLst>
              </p:cNvPr>
              <p:cNvSpPr>
                <a:spLocks noChangeShapeType="1"/>
              </p:cNvSpPr>
              <p:nvPr userDrawn="1"/>
            </p:nvSpPr>
            <p:spPr bwMode="auto">
              <a:xfrm>
                <a:off x="9149173" y="20680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3" name="Line 237">
                <a:extLst>
                  <a:ext uri="{FF2B5EF4-FFF2-40B4-BE49-F238E27FC236}">
                    <a16:creationId xmlns="" xmlns:a16="http://schemas.microsoft.com/office/drawing/2014/main" id="{9C7AC440-CA5E-42BF-97B8-FFC65E8776D2}"/>
                  </a:ext>
                </a:extLst>
              </p:cNvPr>
              <p:cNvSpPr>
                <a:spLocks noChangeShapeType="1"/>
              </p:cNvSpPr>
              <p:nvPr userDrawn="1"/>
            </p:nvSpPr>
            <p:spPr bwMode="auto">
              <a:xfrm>
                <a:off x="9149173" y="450366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4" name="Line 239">
                <a:extLst>
                  <a:ext uri="{FF2B5EF4-FFF2-40B4-BE49-F238E27FC236}">
                    <a16:creationId xmlns="" xmlns:a16="http://schemas.microsoft.com/office/drawing/2014/main" id="{23E2CAD6-AE9D-4E93-B023-457270AE6291}"/>
                  </a:ext>
                </a:extLst>
              </p:cNvPr>
              <p:cNvSpPr>
                <a:spLocks noChangeShapeType="1"/>
              </p:cNvSpPr>
              <p:nvPr userDrawn="1"/>
            </p:nvSpPr>
            <p:spPr bwMode="auto">
              <a:xfrm>
                <a:off x="9149173" y="106649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5" name="Line 241">
                <a:extLst>
                  <a:ext uri="{FF2B5EF4-FFF2-40B4-BE49-F238E27FC236}">
                    <a16:creationId xmlns="" xmlns:a16="http://schemas.microsoft.com/office/drawing/2014/main" id="{747C1B6F-294E-4D97-913D-FBCA8A95A276}"/>
                  </a:ext>
                </a:extLst>
              </p:cNvPr>
              <p:cNvSpPr>
                <a:spLocks noChangeShapeType="1"/>
              </p:cNvSpPr>
              <p:nvPr userDrawn="1"/>
            </p:nvSpPr>
            <p:spPr bwMode="auto">
              <a:xfrm>
                <a:off x="9149173" y="2784288"/>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6" name="Line 245">
                <a:extLst>
                  <a:ext uri="{FF2B5EF4-FFF2-40B4-BE49-F238E27FC236}">
                    <a16:creationId xmlns="" xmlns:a16="http://schemas.microsoft.com/office/drawing/2014/main" id="{39B6BEAB-B9C7-4D05-9454-7D8DE10AD45D}"/>
                  </a:ext>
                </a:extLst>
              </p:cNvPr>
              <p:cNvSpPr>
                <a:spLocks noChangeShapeType="1"/>
              </p:cNvSpPr>
              <p:nvPr userDrawn="1"/>
            </p:nvSpPr>
            <p:spPr bwMode="auto">
              <a:xfrm>
                <a:off x="9149173" y="171325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7" name="Line 247">
                <a:extLst>
                  <a:ext uri="{FF2B5EF4-FFF2-40B4-BE49-F238E27FC236}">
                    <a16:creationId xmlns="" xmlns:a16="http://schemas.microsoft.com/office/drawing/2014/main" id="{8BFE5B21-B4B5-4C66-97BC-E11E4DE37E35}"/>
                  </a:ext>
                </a:extLst>
              </p:cNvPr>
              <p:cNvSpPr>
                <a:spLocks noChangeShapeType="1"/>
              </p:cNvSpPr>
              <p:nvPr userDrawn="1"/>
            </p:nvSpPr>
            <p:spPr bwMode="auto">
              <a:xfrm>
                <a:off x="9149173" y="343263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8" name="Line 251">
                <a:extLst>
                  <a:ext uri="{FF2B5EF4-FFF2-40B4-BE49-F238E27FC236}">
                    <a16:creationId xmlns="" xmlns:a16="http://schemas.microsoft.com/office/drawing/2014/main" id="{D718A18F-8F47-449A-A82E-236F6DC3DD11}"/>
                  </a:ext>
                </a:extLst>
              </p:cNvPr>
              <p:cNvSpPr>
                <a:spLocks noChangeShapeType="1"/>
              </p:cNvSpPr>
              <p:nvPr userDrawn="1"/>
            </p:nvSpPr>
            <p:spPr bwMode="auto">
              <a:xfrm>
                <a:off x="9149173" y="429073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9" name="Line 253">
                <a:extLst>
                  <a:ext uri="{FF2B5EF4-FFF2-40B4-BE49-F238E27FC236}">
                    <a16:creationId xmlns="" xmlns:a16="http://schemas.microsoft.com/office/drawing/2014/main" id="{80256D9F-E531-4575-9C94-34C192412A53}"/>
                  </a:ext>
                </a:extLst>
              </p:cNvPr>
              <p:cNvSpPr>
                <a:spLocks noChangeShapeType="1"/>
              </p:cNvSpPr>
              <p:nvPr userDrawn="1"/>
            </p:nvSpPr>
            <p:spPr bwMode="auto">
              <a:xfrm>
                <a:off x="9149173" y="85356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0" name="Line 255">
                <a:extLst>
                  <a:ext uri="{FF2B5EF4-FFF2-40B4-BE49-F238E27FC236}">
                    <a16:creationId xmlns="" xmlns:a16="http://schemas.microsoft.com/office/drawing/2014/main" id="{01901D17-6E43-49E8-82C8-8DB0EC6DD205}"/>
                  </a:ext>
                </a:extLst>
              </p:cNvPr>
              <p:cNvSpPr>
                <a:spLocks noChangeShapeType="1"/>
              </p:cNvSpPr>
              <p:nvPr userDrawn="1"/>
            </p:nvSpPr>
            <p:spPr bwMode="auto">
              <a:xfrm>
                <a:off x="9149173" y="2572942"/>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1" name="Line 257">
                <a:extLst>
                  <a:ext uri="{FF2B5EF4-FFF2-40B4-BE49-F238E27FC236}">
                    <a16:creationId xmlns="" xmlns:a16="http://schemas.microsoft.com/office/drawing/2014/main" id="{3BD6743E-D090-428B-967B-D9D29C42D2D7}"/>
                  </a:ext>
                </a:extLst>
              </p:cNvPr>
              <p:cNvSpPr>
                <a:spLocks noChangeShapeType="1"/>
              </p:cNvSpPr>
              <p:nvPr userDrawn="1"/>
            </p:nvSpPr>
            <p:spPr bwMode="auto">
              <a:xfrm>
                <a:off x="9149173" y="4937486"/>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2" name="Line 259">
                <a:extLst>
                  <a:ext uri="{FF2B5EF4-FFF2-40B4-BE49-F238E27FC236}">
                    <a16:creationId xmlns="" xmlns:a16="http://schemas.microsoft.com/office/drawing/2014/main" id="{483C0ABD-872A-46A1-AEAD-5CD3FDB76B8C}"/>
                  </a:ext>
                </a:extLst>
              </p:cNvPr>
              <p:cNvSpPr>
                <a:spLocks noChangeShapeType="1"/>
              </p:cNvSpPr>
              <p:nvPr userDrawn="1"/>
            </p:nvSpPr>
            <p:spPr bwMode="auto">
              <a:xfrm>
                <a:off x="9149173" y="150031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3" name="Line 261">
                <a:extLst>
                  <a:ext uri="{FF2B5EF4-FFF2-40B4-BE49-F238E27FC236}">
                    <a16:creationId xmlns="" xmlns:a16="http://schemas.microsoft.com/office/drawing/2014/main" id="{BD48135F-1ECB-46FE-9938-0EAD9F23866F}"/>
                  </a:ext>
                </a:extLst>
              </p:cNvPr>
              <p:cNvSpPr>
                <a:spLocks noChangeShapeType="1"/>
              </p:cNvSpPr>
              <p:nvPr userDrawn="1"/>
            </p:nvSpPr>
            <p:spPr bwMode="auto">
              <a:xfrm>
                <a:off x="9149173" y="321969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4" name="Line 263">
                <a:extLst>
                  <a:ext uri="{FF2B5EF4-FFF2-40B4-BE49-F238E27FC236}">
                    <a16:creationId xmlns="" xmlns:a16="http://schemas.microsoft.com/office/drawing/2014/main" id="{6BAA0522-D80E-48CA-871C-CE9EB17F6D9C}"/>
                  </a:ext>
                </a:extLst>
              </p:cNvPr>
              <p:cNvSpPr>
                <a:spLocks noChangeShapeType="1"/>
              </p:cNvSpPr>
              <p:nvPr userDrawn="1"/>
            </p:nvSpPr>
            <p:spPr bwMode="auto">
              <a:xfrm>
                <a:off x="9149173" y="4079385"/>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5" name="Line 265">
                <a:extLst>
                  <a:ext uri="{FF2B5EF4-FFF2-40B4-BE49-F238E27FC236}">
                    <a16:creationId xmlns="" xmlns:a16="http://schemas.microsoft.com/office/drawing/2014/main" id="{EF18C0FA-4C33-4834-B713-5309EAFEC014}"/>
                  </a:ext>
                </a:extLst>
              </p:cNvPr>
              <p:cNvSpPr>
                <a:spLocks noChangeShapeType="1"/>
              </p:cNvSpPr>
              <p:nvPr userDrawn="1"/>
            </p:nvSpPr>
            <p:spPr bwMode="auto">
              <a:xfrm>
                <a:off x="9149173" y="642214"/>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6" name="Line 267">
                <a:extLst>
                  <a:ext uri="{FF2B5EF4-FFF2-40B4-BE49-F238E27FC236}">
                    <a16:creationId xmlns="" xmlns:a16="http://schemas.microsoft.com/office/drawing/2014/main" id="{D435A7F2-5DF0-4DD3-942E-5F94E05903B3}"/>
                  </a:ext>
                </a:extLst>
              </p:cNvPr>
              <p:cNvSpPr>
                <a:spLocks noChangeShapeType="1"/>
              </p:cNvSpPr>
              <p:nvPr userDrawn="1"/>
            </p:nvSpPr>
            <p:spPr bwMode="auto">
              <a:xfrm>
                <a:off x="9149173" y="2360006"/>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7" name="Line 269">
                <a:extLst>
                  <a:ext uri="{FF2B5EF4-FFF2-40B4-BE49-F238E27FC236}">
                    <a16:creationId xmlns="" xmlns:a16="http://schemas.microsoft.com/office/drawing/2014/main" id="{5BEC079F-136D-4946-A117-1FAE91B4E4CA}"/>
                  </a:ext>
                </a:extLst>
              </p:cNvPr>
              <p:cNvSpPr>
                <a:spLocks noChangeShapeType="1"/>
              </p:cNvSpPr>
              <p:nvPr userDrawn="1"/>
            </p:nvSpPr>
            <p:spPr bwMode="auto">
              <a:xfrm>
                <a:off x="9149173" y="472296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8" name="Line 271">
                <a:extLst>
                  <a:ext uri="{FF2B5EF4-FFF2-40B4-BE49-F238E27FC236}">
                    <a16:creationId xmlns="" xmlns:a16="http://schemas.microsoft.com/office/drawing/2014/main" id="{05596A8B-C6E6-4BDB-9491-A3246C391B39}"/>
                  </a:ext>
                </a:extLst>
              </p:cNvPr>
              <p:cNvSpPr>
                <a:spLocks noChangeShapeType="1"/>
              </p:cNvSpPr>
              <p:nvPr userDrawn="1"/>
            </p:nvSpPr>
            <p:spPr bwMode="auto">
              <a:xfrm>
                <a:off x="9149173" y="128579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9" name="Line 273">
                <a:extLst>
                  <a:ext uri="{FF2B5EF4-FFF2-40B4-BE49-F238E27FC236}">
                    <a16:creationId xmlns="" xmlns:a16="http://schemas.microsoft.com/office/drawing/2014/main" id="{DB247678-1358-42E7-B8D7-D300E0045399}"/>
                  </a:ext>
                </a:extLst>
              </p:cNvPr>
              <p:cNvSpPr>
                <a:spLocks noChangeShapeType="1"/>
              </p:cNvSpPr>
              <p:nvPr userDrawn="1"/>
            </p:nvSpPr>
            <p:spPr bwMode="auto">
              <a:xfrm>
                <a:off x="9149173" y="300517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0" name="Line 275">
                <a:extLst>
                  <a:ext uri="{FF2B5EF4-FFF2-40B4-BE49-F238E27FC236}">
                    <a16:creationId xmlns="" xmlns:a16="http://schemas.microsoft.com/office/drawing/2014/main" id="{07FCBEDC-9453-4F09-83DE-4E59DFE0088D}"/>
                  </a:ext>
                </a:extLst>
              </p:cNvPr>
              <p:cNvSpPr>
                <a:spLocks noChangeShapeType="1"/>
              </p:cNvSpPr>
              <p:nvPr userDrawn="1"/>
            </p:nvSpPr>
            <p:spPr bwMode="auto">
              <a:xfrm>
                <a:off x="9149173" y="3863271"/>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1" name="Line 277">
                <a:extLst>
                  <a:ext uri="{FF2B5EF4-FFF2-40B4-BE49-F238E27FC236}">
                    <a16:creationId xmlns="" xmlns:a16="http://schemas.microsoft.com/office/drawing/2014/main" id="{02EB68B1-5DF3-4474-9DF2-2DCCFCD01A99}"/>
                  </a:ext>
                </a:extLst>
              </p:cNvPr>
              <p:cNvSpPr>
                <a:spLocks noChangeShapeType="1"/>
              </p:cNvSpPr>
              <p:nvPr userDrawn="1"/>
            </p:nvSpPr>
            <p:spPr bwMode="auto">
              <a:xfrm>
                <a:off x="9149173" y="42610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2" name="Line 279">
                <a:extLst>
                  <a:ext uri="{FF2B5EF4-FFF2-40B4-BE49-F238E27FC236}">
                    <a16:creationId xmlns="" xmlns:a16="http://schemas.microsoft.com/office/drawing/2014/main" id="{3E1E7A3B-9FC4-497C-BA82-701D3EB53672}"/>
                  </a:ext>
                </a:extLst>
              </p:cNvPr>
              <p:cNvSpPr>
                <a:spLocks noChangeShapeType="1"/>
              </p:cNvSpPr>
              <p:nvPr userDrawn="1"/>
            </p:nvSpPr>
            <p:spPr bwMode="auto">
              <a:xfrm>
                <a:off x="9149173" y="2145480"/>
                <a:ext cx="214526"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151" name="Line 256">
              <a:extLst>
                <a:ext uri="{FF2B5EF4-FFF2-40B4-BE49-F238E27FC236}">
                  <a16:creationId xmlns="" xmlns:a16="http://schemas.microsoft.com/office/drawing/2014/main" id="{3BC5F068-4FB6-4D89-9583-AE8D0EC5FF09}"/>
                </a:ext>
              </a:extLst>
            </p:cNvPr>
            <p:cNvSpPr>
              <a:spLocks noChangeShapeType="1"/>
            </p:cNvSpPr>
            <p:nvPr userDrawn="1"/>
          </p:nvSpPr>
          <p:spPr bwMode="auto">
            <a:xfrm>
              <a:off x="-234000" y="5143500"/>
              <a:ext cx="180000"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147">
              <a:extLst>
                <a:ext uri="{FF2B5EF4-FFF2-40B4-BE49-F238E27FC236}">
                  <a16:creationId xmlns="" xmlns:a16="http://schemas.microsoft.com/office/drawing/2014/main" id="{D9FF0320-1B90-446D-AE9F-5AA9A996A9CC}"/>
                </a:ext>
              </a:extLst>
            </p:cNvPr>
            <p:cNvSpPr>
              <a:spLocks noChangeShapeType="1"/>
            </p:cNvSpPr>
            <p:nvPr userDrawn="1"/>
          </p:nvSpPr>
          <p:spPr bwMode="auto">
            <a:xfrm>
              <a:off x="0" y="5201620"/>
              <a:ext cx="0" cy="174194"/>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3" name="Line 146">
              <a:extLst>
                <a:ext uri="{FF2B5EF4-FFF2-40B4-BE49-F238E27FC236}">
                  <a16:creationId xmlns="" xmlns:a16="http://schemas.microsoft.com/office/drawing/2014/main" id="{49507B19-9A92-476A-869B-45F7F977A0A5}"/>
                </a:ext>
              </a:extLst>
            </p:cNvPr>
            <p:cNvSpPr>
              <a:spLocks noChangeShapeType="1"/>
            </p:cNvSpPr>
            <p:nvPr userDrawn="1"/>
          </p:nvSpPr>
          <p:spPr bwMode="auto">
            <a:xfrm>
              <a:off x="0" y="-238125"/>
              <a:ext cx="0" cy="174194"/>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4" name="Line 234">
              <a:extLst>
                <a:ext uri="{FF2B5EF4-FFF2-40B4-BE49-F238E27FC236}">
                  <a16:creationId xmlns="" xmlns:a16="http://schemas.microsoft.com/office/drawing/2014/main" id="{E10CCA7A-9D88-4F28-9AD6-A6073FCC41B7}"/>
                </a:ext>
              </a:extLst>
            </p:cNvPr>
            <p:cNvSpPr>
              <a:spLocks noChangeShapeType="1"/>
            </p:cNvSpPr>
            <p:nvPr userDrawn="1"/>
          </p:nvSpPr>
          <p:spPr bwMode="auto">
            <a:xfrm>
              <a:off x="-234000" y="0"/>
              <a:ext cx="180000"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55" name="Line 204">
              <a:extLst>
                <a:ext uri="{FF2B5EF4-FFF2-40B4-BE49-F238E27FC236}">
                  <a16:creationId xmlns="" xmlns:a16="http://schemas.microsoft.com/office/drawing/2014/main" id="{0F2E3C48-9CE2-4BF2-A691-7CDCC8994885}"/>
                </a:ext>
              </a:extLst>
            </p:cNvPr>
            <p:cNvSpPr>
              <a:spLocks noChangeShapeType="1"/>
            </p:cNvSpPr>
            <p:nvPr userDrawn="1"/>
          </p:nvSpPr>
          <p:spPr bwMode="auto">
            <a:xfrm>
              <a:off x="9144000" y="-232319"/>
              <a:ext cx="0" cy="174194"/>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6" name="Line 235">
              <a:extLst>
                <a:ext uri="{FF2B5EF4-FFF2-40B4-BE49-F238E27FC236}">
                  <a16:creationId xmlns="" xmlns:a16="http://schemas.microsoft.com/office/drawing/2014/main" id="{7C614BAB-EF11-4A6B-A919-FE1991BAF798}"/>
                </a:ext>
              </a:extLst>
            </p:cNvPr>
            <p:cNvSpPr>
              <a:spLocks noChangeShapeType="1"/>
            </p:cNvSpPr>
            <p:nvPr userDrawn="1"/>
          </p:nvSpPr>
          <p:spPr bwMode="auto">
            <a:xfrm>
              <a:off x="9198000" y="0"/>
              <a:ext cx="180000"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7" name="Line 205">
              <a:extLst>
                <a:ext uri="{FF2B5EF4-FFF2-40B4-BE49-F238E27FC236}">
                  <a16:creationId xmlns="" xmlns:a16="http://schemas.microsoft.com/office/drawing/2014/main" id="{2CD8BDD6-EB82-4C84-A2E4-0EC07255276F}"/>
                </a:ext>
              </a:extLst>
            </p:cNvPr>
            <p:cNvSpPr>
              <a:spLocks noChangeShapeType="1"/>
            </p:cNvSpPr>
            <p:nvPr userDrawn="1"/>
          </p:nvSpPr>
          <p:spPr bwMode="auto">
            <a:xfrm>
              <a:off x="9144000" y="5203555"/>
              <a:ext cx="0" cy="174194"/>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8" name="Line 257">
              <a:extLst>
                <a:ext uri="{FF2B5EF4-FFF2-40B4-BE49-F238E27FC236}">
                  <a16:creationId xmlns="" xmlns:a16="http://schemas.microsoft.com/office/drawing/2014/main" id="{AEA01726-6BFE-47DA-A46A-9881534AFF52}"/>
                </a:ext>
              </a:extLst>
            </p:cNvPr>
            <p:cNvSpPr>
              <a:spLocks noChangeShapeType="1"/>
            </p:cNvSpPr>
            <p:nvPr userDrawn="1"/>
          </p:nvSpPr>
          <p:spPr bwMode="auto">
            <a:xfrm>
              <a:off x="9198000" y="5143500"/>
              <a:ext cx="180000" cy="0"/>
            </a:xfrm>
            <a:prstGeom prst="line">
              <a:avLst/>
            </a:prstGeom>
            <a:noFill/>
            <a:ln w="6350" cap="flat">
              <a:solidFill>
                <a:schemeClr val="bg2">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149" name="Rectangle 148">
            <a:extLst>
              <a:ext uri="{FF2B5EF4-FFF2-40B4-BE49-F238E27FC236}">
                <a16:creationId xmlns="" xmlns:a16="http://schemas.microsoft.com/office/drawing/2014/main" id="{1C361E2F-E1A6-4CAD-A2FF-0E88B0390FA0}"/>
              </a:ext>
            </a:extLst>
          </p:cNvPr>
          <p:cNvSpPr/>
          <p:nvPr userDrawn="1"/>
        </p:nvSpPr>
        <p:spPr>
          <a:xfrm>
            <a:off x="-4848225" y="-1511300"/>
            <a:ext cx="18840450" cy="988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2" name="Picture 161">
            <a:extLst>
              <a:ext uri="{FF2B5EF4-FFF2-40B4-BE49-F238E27FC236}">
                <a16:creationId xmlns="" xmlns:a16="http://schemas.microsoft.com/office/drawing/2014/main" id="{AF9E5E83-D171-41FD-9150-90EA840C35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268" y="5368442"/>
            <a:ext cx="3185465" cy="1489559"/>
          </a:xfrm>
          <a:prstGeom prst="rect">
            <a:avLst/>
          </a:prstGeom>
        </p:spPr>
      </p:pic>
      <p:sp>
        <p:nvSpPr>
          <p:cNvPr id="17" name="Freeform 10">
            <a:extLst>
              <a:ext uri="{FF2B5EF4-FFF2-40B4-BE49-F238E27FC236}">
                <a16:creationId xmlns="" xmlns:a16="http://schemas.microsoft.com/office/drawing/2014/main" id="{6EB0B5B1-87E0-47D3-8743-7D6677736709}"/>
              </a:ext>
            </a:extLst>
          </p:cNvPr>
          <p:cNvSpPr>
            <a:spLocks/>
          </p:cNvSpPr>
          <p:nvPr userDrawn="1"/>
        </p:nvSpPr>
        <p:spPr bwMode="gray">
          <a:xfrm>
            <a:off x="0" y="0"/>
            <a:ext cx="8251200" cy="4310400"/>
          </a:xfrm>
          <a:custGeom>
            <a:avLst/>
            <a:gdLst>
              <a:gd name="T0" fmla="*/ 0 w 1090"/>
              <a:gd name="T1" fmla="*/ 0 h 425"/>
              <a:gd name="T2" fmla="*/ 0 w 1090"/>
              <a:gd name="T3" fmla="*/ 425 h 425"/>
              <a:gd name="T4" fmla="*/ 789 w 1090"/>
              <a:gd name="T5" fmla="*/ 425 h 425"/>
              <a:gd name="T6" fmla="*/ 1090 w 1090"/>
              <a:gd name="T7" fmla="*/ 123 h 425"/>
              <a:gd name="T8" fmla="*/ 1090 w 1090"/>
              <a:gd name="T9" fmla="*/ 122 h 425"/>
              <a:gd name="T10" fmla="*/ 1065 w 1090"/>
              <a:gd name="T11" fmla="*/ 0 h 425"/>
              <a:gd name="T12" fmla="*/ 0 w 1090"/>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1090" h="425">
                <a:moveTo>
                  <a:pt x="0" y="0"/>
                </a:moveTo>
                <a:cubicBezTo>
                  <a:pt x="0" y="425"/>
                  <a:pt x="0" y="425"/>
                  <a:pt x="0" y="425"/>
                </a:cubicBezTo>
                <a:cubicBezTo>
                  <a:pt x="789" y="425"/>
                  <a:pt x="789" y="425"/>
                  <a:pt x="789" y="425"/>
                </a:cubicBezTo>
                <a:cubicBezTo>
                  <a:pt x="789" y="425"/>
                  <a:pt x="1090" y="425"/>
                  <a:pt x="1090" y="123"/>
                </a:cubicBezTo>
                <a:cubicBezTo>
                  <a:pt x="1090" y="122"/>
                  <a:pt x="1090" y="122"/>
                  <a:pt x="1090" y="122"/>
                </a:cubicBezTo>
                <a:cubicBezTo>
                  <a:pt x="1090" y="122"/>
                  <a:pt x="1090" y="65"/>
                  <a:pt x="1065" y="0"/>
                </a:cubicBezTo>
                <a:lnTo>
                  <a:pt x="0" y="0"/>
                </a:lnTo>
                <a:close/>
              </a:path>
            </a:pathLst>
          </a:custGeom>
          <a:solidFill>
            <a:srgbClr val="F7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 xmlns:a16="http://schemas.microsoft.com/office/drawing/2014/main" id="{52AA03BB-599C-47B5-9321-D63D52FA2133}"/>
              </a:ext>
            </a:extLst>
          </p:cNvPr>
          <p:cNvGrpSpPr/>
          <p:nvPr userDrawn="1"/>
        </p:nvGrpSpPr>
        <p:grpSpPr bwMode="gray">
          <a:xfrm>
            <a:off x="0" y="0"/>
            <a:ext cx="9144000" cy="4965648"/>
            <a:chOff x="0" y="0"/>
            <a:chExt cx="9144000" cy="3724236"/>
          </a:xfrm>
          <a:solidFill>
            <a:srgbClr val="0036A1"/>
          </a:solidFill>
        </p:grpSpPr>
        <p:sp>
          <p:nvSpPr>
            <p:cNvPr id="11" name="Freeform 6">
              <a:extLst>
                <a:ext uri="{FF2B5EF4-FFF2-40B4-BE49-F238E27FC236}">
                  <a16:creationId xmlns="" xmlns:a16="http://schemas.microsoft.com/office/drawing/2014/main" id="{E572D847-002F-4800-8BFF-4B54D15850D1}"/>
                </a:ext>
              </a:extLst>
            </p:cNvPr>
            <p:cNvSpPr>
              <a:spLocks/>
            </p:cNvSpPr>
            <p:nvPr userDrawn="1"/>
          </p:nvSpPr>
          <p:spPr bwMode="gray">
            <a:xfrm>
              <a:off x="5963961" y="0"/>
              <a:ext cx="3180039" cy="3231867"/>
            </a:xfrm>
            <a:custGeom>
              <a:avLst/>
              <a:gdLst>
                <a:gd name="T0" fmla="*/ 276 w 420"/>
                <a:gd name="T1" fmla="*/ 0 h 425"/>
                <a:gd name="T2" fmla="*/ 301 w 420"/>
                <a:gd name="T3" fmla="*/ 122 h 425"/>
                <a:gd name="T4" fmla="*/ 301 w 420"/>
                <a:gd name="T5" fmla="*/ 123 h 425"/>
                <a:gd name="T6" fmla="*/ 0 w 420"/>
                <a:gd name="T7" fmla="*/ 425 h 425"/>
                <a:gd name="T8" fmla="*/ 420 w 420"/>
                <a:gd name="T9" fmla="*/ 425 h 425"/>
                <a:gd name="T10" fmla="*/ 420 w 420"/>
                <a:gd name="T11" fmla="*/ 0 h 425"/>
                <a:gd name="T12" fmla="*/ 276 w 420"/>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420" h="425">
                  <a:moveTo>
                    <a:pt x="276" y="0"/>
                  </a:moveTo>
                  <a:cubicBezTo>
                    <a:pt x="301" y="65"/>
                    <a:pt x="301" y="122"/>
                    <a:pt x="301" y="122"/>
                  </a:cubicBezTo>
                  <a:cubicBezTo>
                    <a:pt x="301" y="123"/>
                    <a:pt x="301" y="123"/>
                    <a:pt x="301" y="123"/>
                  </a:cubicBezTo>
                  <a:cubicBezTo>
                    <a:pt x="301" y="419"/>
                    <a:pt x="11" y="424"/>
                    <a:pt x="0" y="425"/>
                  </a:cubicBezTo>
                  <a:cubicBezTo>
                    <a:pt x="420" y="425"/>
                    <a:pt x="420" y="425"/>
                    <a:pt x="420" y="425"/>
                  </a:cubicBezTo>
                  <a:cubicBezTo>
                    <a:pt x="420" y="0"/>
                    <a:pt x="420" y="0"/>
                    <a:pt x="420" y="0"/>
                  </a:cubicBezTo>
                  <a:lnTo>
                    <a:pt x="276" y="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 xmlns:a16="http://schemas.microsoft.com/office/drawing/2014/main" id="{489BB72E-01EE-4687-AA34-CF821069FA4A}"/>
                </a:ext>
              </a:extLst>
            </p:cNvPr>
            <p:cNvSpPr>
              <a:spLocks/>
            </p:cNvSpPr>
            <p:nvPr userDrawn="1"/>
          </p:nvSpPr>
          <p:spPr bwMode="gray">
            <a:xfrm>
              <a:off x="0" y="3231867"/>
              <a:ext cx="1088395" cy="492369"/>
            </a:xfrm>
            <a:custGeom>
              <a:avLst/>
              <a:gdLst>
                <a:gd name="T0" fmla="*/ 0 w 144"/>
                <a:gd name="T1" fmla="*/ 0 h 65"/>
                <a:gd name="T2" fmla="*/ 0 w 144"/>
                <a:gd name="T3" fmla="*/ 65 h 65"/>
                <a:gd name="T4" fmla="*/ 144 w 144"/>
                <a:gd name="T5" fmla="*/ 0 h 65"/>
                <a:gd name="T6" fmla="*/ 0 w 144"/>
                <a:gd name="T7" fmla="*/ 0 h 65"/>
              </a:gdLst>
              <a:ahLst/>
              <a:cxnLst>
                <a:cxn ang="0">
                  <a:pos x="T0" y="T1"/>
                </a:cxn>
                <a:cxn ang="0">
                  <a:pos x="T2" y="T3"/>
                </a:cxn>
                <a:cxn ang="0">
                  <a:pos x="T4" y="T5"/>
                </a:cxn>
                <a:cxn ang="0">
                  <a:pos x="T6" y="T7"/>
                </a:cxn>
              </a:cxnLst>
              <a:rect l="0" t="0" r="r" b="b"/>
              <a:pathLst>
                <a:path w="144" h="65">
                  <a:moveTo>
                    <a:pt x="0" y="0"/>
                  </a:moveTo>
                  <a:cubicBezTo>
                    <a:pt x="0" y="65"/>
                    <a:pt x="0" y="65"/>
                    <a:pt x="0" y="65"/>
                  </a:cubicBezTo>
                  <a:cubicBezTo>
                    <a:pt x="51" y="2"/>
                    <a:pt x="139" y="0"/>
                    <a:pt x="144" y="0"/>
                  </a:cubicBezTo>
                  <a:lnTo>
                    <a:pt x="0" y="0"/>
                  </a:lnTo>
                  <a:close/>
                </a:path>
              </a:pathLst>
            </a:custGeom>
            <a:solidFill>
              <a:srgbClr val="E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8" name="Title 77">
            <a:extLst>
              <a:ext uri="{FF2B5EF4-FFF2-40B4-BE49-F238E27FC236}">
                <a16:creationId xmlns="" xmlns:a16="http://schemas.microsoft.com/office/drawing/2014/main" id="{DB9B2838-9427-487E-99B1-4BCCB4731983}"/>
              </a:ext>
            </a:extLst>
          </p:cNvPr>
          <p:cNvSpPr>
            <a:spLocks noGrp="1"/>
          </p:cNvSpPr>
          <p:nvPr>
            <p:ph type="title" hasCustomPrompt="1"/>
          </p:nvPr>
        </p:nvSpPr>
        <p:spPr bwMode="gray">
          <a:xfrm>
            <a:off x="333375" y="420887"/>
            <a:ext cx="7027544" cy="1107996"/>
          </a:xfrm>
        </p:spPr>
        <p:txBody>
          <a:bodyPr>
            <a:noAutofit/>
          </a:bodyPr>
          <a:lstStyle>
            <a:lvl1pPr>
              <a:defRPr sz="5200">
                <a:solidFill>
                  <a:schemeClr val="tx2"/>
                </a:solidFill>
              </a:defRPr>
            </a:lvl1pPr>
          </a:lstStyle>
          <a:p>
            <a:r>
              <a:rPr lang="nl-NL" noProof="0" dirty="0"/>
              <a:t>Een korte titel</a:t>
            </a:r>
          </a:p>
        </p:txBody>
      </p:sp>
      <p:sp>
        <p:nvSpPr>
          <p:cNvPr id="82" name="Text Placeholder 81">
            <a:extLst>
              <a:ext uri="{FF2B5EF4-FFF2-40B4-BE49-F238E27FC236}">
                <a16:creationId xmlns="" xmlns:a16="http://schemas.microsoft.com/office/drawing/2014/main" id="{501329F6-19DB-4CC0-B39E-B204E33FD610}"/>
              </a:ext>
            </a:extLst>
          </p:cNvPr>
          <p:cNvSpPr>
            <a:spLocks noGrp="1"/>
          </p:cNvSpPr>
          <p:nvPr>
            <p:ph type="body" sz="quarter" idx="10" hasCustomPrompt="1"/>
          </p:nvPr>
        </p:nvSpPr>
        <p:spPr bwMode="gray">
          <a:xfrm>
            <a:off x="333385" y="1467373"/>
            <a:ext cx="7028617" cy="670697"/>
          </a:xfrm>
        </p:spPr>
        <p:txBody>
          <a:bodyPr wrap="square">
            <a:noAutofit/>
          </a:bodyPr>
          <a:lstStyle>
            <a:lvl1pPr>
              <a:defRPr sz="3000" b="1">
                <a:solidFill>
                  <a:schemeClr val="tx2"/>
                </a:solidFill>
              </a:defRPr>
            </a:lvl1pPr>
          </a:lstStyle>
          <a:p>
            <a:pPr lvl="0"/>
            <a:r>
              <a:rPr lang="nl-NL" noProof="0" dirty="0"/>
              <a:t>Ondertitel</a:t>
            </a:r>
          </a:p>
        </p:txBody>
      </p:sp>
    </p:spTree>
    <p:extLst>
      <p:ext uri="{BB962C8B-B14F-4D97-AF65-F5344CB8AC3E}">
        <p14:creationId xmlns:p14="http://schemas.microsoft.com/office/powerpoint/2010/main" val="1088694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84" name="Dianummer"/>
          <p:cNvSpPr>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28383603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347583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5704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719A8A6-D632-A245-A4C1-6CE598D4D46A}" type="datetimeFigureOut">
              <a:rPr lang="nl-NL" smtClean="0"/>
              <a:t>30-08-22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838104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719A8A6-D632-A245-A4C1-6CE598D4D46A}" type="datetimeFigureOut">
              <a:rPr lang="nl-NL" smtClean="0"/>
              <a:t>30-08-22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254251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B719A8A6-D632-A245-A4C1-6CE598D4D46A}" type="datetimeFigureOut">
              <a:rPr lang="nl-NL" smtClean="0"/>
              <a:t>30-08-22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4156070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719A8A6-D632-A245-A4C1-6CE598D4D46A}" type="datetimeFigureOut">
              <a:rPr lang="nl-NL" smtClean="0"/>
              <a:t>30-08-22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2038410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719A8A6-D632-A245-A4C1-6CE598D4D46A}" type="datetimeFigureOut">
              <a:rPr lang="nl-NL" smtClean="0"/>
              <a:t>30-08-22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329603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B719A8A6-D632-A245-A4C1-6CE598D4D46A}" type="datetimeFigureOut">
              <a:rPr lang="nl-NL" smtClean="0"/>
              <a:t>30-08-22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ED8958-1B93-1B4D-B3F7-548FA8D20F4B}" type="slidenum">
              <a:rPr lang="nl-NL" smtClean="0"/>
              <a:t>‹nr.›</a:t>
            </a:fld>
            <a:endParaRPr lang="nl-NL"/>
          </a:p>
        </p:txBody>
      </p:sp>
    </p:spTree>
    <p:extLst>
      <p:ext uri="{BB962C8B-B14F-4D97-AF65-F5344CB8AC3E}">
        <p14:creationId xmlns:p14="http://schemas.microsoft.com/office/powerpoint/2010/main" val="5556255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9A8A6-D632-A245-A4C1-6CE598D4D46A}" type="datetimeFigureOut">
              <a:rPr lang="nl-NL" smtClean="0"/>
              <a:t>30-08-22</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D8958-1B93-1B4D-B3F7-548FA8D20F4B}" type="slidenum">
              <a:rPr lang="nl-NL" smtClean="0"/>
              <a:t>‹nr.›</a:t>
            </a:fld>
            <a:endParaRPr lang="nl-NL"/>
          </a:p>
        </p:txBody>
      </p:sp>
    </p:spTree>
    <p:extLst>
      <p:ext uri="{BB962C8B-B14F-4D97-AF65-F5344CB8AC3E}">
        <p14:creationId xmlns:p14="http://schemas.microsoft.com/office/powerpoint/2010/main" val="526654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basisvers.n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24.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1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90.jpe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94.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document3.docx"/><Relationship Id="rId5" Type="http://schemas.openxmlformats.org/officeDocument/2006/relationships/image" Target="../media/image10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6.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VP7R_WIm6-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 Id="rId3" Type="http://schemas.openxmlformats.org/officeDocument/2006/relationships/image" Target="../media/image10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56.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hyperlink" Target="https://www.google.com/url?sa=i&amp;rct=j&amp;q=&amp;esrc=s&amp;source=images&amp;cd=&amp;ved=2ahUKEwi356nk08rjAhXML1AKHbIFAzcQjRx6BAgBEAU&amp;url=https://www.standard.co.uk/tech/headspace-chief-scientific-officer-science-meditation-interview-a3988536.html&amp;psig=AOvVaw3K_0E9IyRDBQwOL0V0zlIg&amp;ust=1563957839977029"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hyperlink" Target="https://youtu.be/SJOjpprbfeE" TargetMode="External"/><Relationship Id="rId4" Type="http://schemas.openxmlformats.org/officeDocument/2006/relationships/hyperlink" Target="https://youtu.be/VP7R_WIm6-M" TargetMode="External"/><Relationship Id="rId5" Type="http://schemas.openxmlformats.org/officeDocument/2006/relationships/hyperlink" Target="https://youtu.be/wU13Z4TKdok" TargetMode="External"/><Relationship Id="rId6" Type="http://schemas.openxmlformats.org/officeDocument/2006/relationships/hyperlink" Target="https://www.youtube.com/watch?v=LsT4HFxNigc" TargetMode="External"/><Relationship Id="rId1" Type="http://schemas.openxmlformats.org/officeDocument/2006/relationships/slideLayout" Target="../slideLayouts/slideLayout2.xml"/><Relationship Id="rId2" Type="http://schemas.openxmlformats.org/officeDocument/2006/relationships/hyperlink" Target="https://youtu.be/lNvC_VHIl2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www.kb.nl/uitgelicht/kinderboeken/wilmink/pannetje.jpg" TargetMode="External"/><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J2LeR08rjAhXLbVAKHa2MDdAQjRx6BAgBEAU&amp;url=https://www.businessinsider.com/should-i-buy-headspace-2017-10&amp;psig=AOvVaw3K_0E9IyRDBQwOL0V0zlIg&amp;ust=1563957839977029" TargetMode="External"/><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sers.telenet.be/johan.gyssels/voordragen/boos.jpg" TargetMode="External"/><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hyperlink" Target="http://users.telenet.be/johan.gyssels/voordragen/boos.jpg" TargetMode="External"/><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lNvC_VHIl2o"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users.telenet.be/johan.gyssels/voordragen/boos.jpg" TargetMode="External"/><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hyperlink" Target="http://mediatheek.thinkquest.nl/~jre0146/allebei/gedrag_gevoelens/depri/boos_zijn_depri.gi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document1.docx"/><Relationship Id="rId5"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www.emaille.nl/images/producten/klokken/klok-zwarte-rand.jpg" TargetMode="External"/><Relationship Id="rId4" Type="http://schemas.openxmlformats.org/officeDocument/2006/relationships/hyperlink" Target="http://onlinebellen.com/telefoon.gif" TargetMode="External"/><Relationship Id="rId5" Type="http://schemas.openxmlformats.org/officeDocument/2006/relationships/image" Target="../media/image2.jpeg"/><Relationship Id="rId6" Type="http://schemas.openxmlformats.org/officeDocument/2006/relationships/hyperlink" Target="http://1.bp.blogspot.com/_NAn8-ZItaHE/S-cj6UHaeUI/AAAAAAAAFhw/_EB5rbSEfNo/s1600/vraagteken.gif" TargetMode="External"/><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www.loltrap.nl/opvallend-nieuws/images/klok.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youtu.be/hw_Wfr7cAig" TargetMode="External"/><Relationship Id="rId4" Type="http://schemas.openxmlformats.org/officeDocument/2006/relationships/hyperlink" Target="https://youtu.be/qUcC71-W9Os" TargetMode="External"/><Relationship Id="rId5" Type="http://schemas.openxmlformats.org/officeDocument/2006/relationships/hyperlink" Target="https://youtu.be/wyj8l9miy4w" TargetMode="External"/><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hyperlink" Target="https://youtu.be/t_yXe_6mYTA"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vFDklkEuaw"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document2.docx"/><Relationship Id="rId5" Type="http://schemas.openxmlformats.org/officeDocument/2006/relationships/image" Target="../media/image33.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3"/>
          </p:nvPr>
        </p:nvSpPr>
        <p:spPr>
          <a:xfrm>
            <a:off x="142546" y="1634070"/>
            <a:ext cx="9001454" cy="4754203"/>
          </a:xfrm>
        </p:spPr>
        <p:txBody>
          <a:bodyPr>
            <a:normAutofit fontScale="85000" lnSpcReduction="10000"/>
          </a:bodyPr>
          <a:lstStyle/>
          <a:p>
            <a:pPr algn="ctr"/>
            <a:r>
              <a:rPr lang="nl-NL" dirty="0" smtClean="0">
                <a:hlinkClick r:id="rId2"/>
              </a:rPr>
              <a:t>Bestanden bij de training:</a:t>
            </a:r>
          </a:p>
          <a:p>
            <a:pPr algn="ctr"/>
            <a:endParaRPr lang="nl-NL" dirty="0">
              <a:hlinkClick r:id="rId2"/>
            </a:endParaRPr>
          </a:p>
          <a:p>
            <a:pPr algn="ctr"/>
            <a:r>
              <a:rPr lang="nl-NL" sz="2400" dirty="0" smtClean="0">
                <a:hlinkClick r:id="rId2"/>
              </a:rPr>
              <a:t>www.basisvers.nl</a:t>
            </a:r>
            <a:endParaRPr lang="nl-NL" sz="2400" dirty="0" smtClean="0"/>
          </a:p>
          <a:p>
            <a:endParaRPr lang="nl-NL" dirty="0"/>
          </a:p>
          <a:p>
            <a:r>
              <a:rPr lang="nl-NL" dirty="0" smtClean="0"/>
              <a:t>Gebruikersnaam: 	</a:t>
            </a:r>
            <a:r>
              <a:rPr lang="nl-NL" dirty="0" smtClean="0">
                <a:latin typeface="Courier (W1)" pitchFamily="49" charset="0"/>
              </a:rPr>
              <a:t>basisvers</a:t>
            </a:r>
            <a:endParaRPr lang="nl-NL" dirty="0" smtClean="0"/>
          </a:p>
          <a:p>
            <a:r>
              <a:rPr lang="nl-NL" dirty="0" smtClean="0"/>
              <a:t>Wachtwoord:	</a:t>
            </a:r>
            <a:r>
              <a:rPr lang="nl-NL" sz="2800" dirty="0" smtClean="0">
                <a:latin typeface="Courier (W1)" pitchFamily="49" charset="0"/>
              </a:rPr>
              <a:t>Ik kan mijn emoties hanteren 123!</a:t>
            </a:r>
          </a:p>
          <a:p>
            <a:pPr marL="0" indent="0">
              <a:buNone/>
            </a:pPr>
            <a:endParaRPr lang="nl-NL" sz="2800" dirty="0" smtClean="0">
              <a:latin typeface="Courier (W1)" pitchFamily="49" charset="0"/>
            </a:endParaRPr>
          </a:p>
          <a:p>
            <a:r>
              <a:rPr lang="nl-NL" sz="2800" dirty="0" smtClean="0">
                <a:latin typeface="Courier (W1)" pitchFamily="49" charset="0"/>
              </a:rPr>
              <a:t>Alle benodigde werkbladen zitten in de les. Achterin zitten ze ook. Er zit een mapje voor </a:t>
            </a:r>
            <a:r>
              <a:rPr lang="nl-NL" sz="2800" dirty="0" err="1" smtClean="0">
                <a:latin typeface="Courier (W1)" pitchFamily="49" charset="0"/>
              </a:rPr>
              <a:t>steungroepleden</a:t>
            </a:r>
            <a:r>
              <a:rPr lang="nl-NL" sz="2800" dirty="0" smtClean="0">
                <a:latin typeface="Courier (W1)" pitchFamily="49" charset="0"/>
              </a:rPr>
              <a:t> achter in de map. </a:t>
            </a:r>
          </a:p>
          <a:p>
            <a:r>
              <a:rPr lang="nl-NL" sz="2800" dirty="0" smtClean="0">
                <a:latin typeface="Courier (W1)" pitchFamily="49" charset="0"/>
              </a:rPr>
              <a:t>Voor behandelaren: Er zit voor in de </a:t>
            </a:r>
            <a:r>
              <a:rPr lang="nl-NL" sz="2800" dirty="0" err="1" smtClean="0">
                <a:latin typeface="Courier (W1)" pitchFamily="49" charset="0"/>
              </a:rPr>
              <a:t>behandelaarsmap</a:t>
            </a:r>
            <a:r>
              <a:rPr lang="nl-NL" sz="2800" dirty="0" smtClean="0">
                <a:latin typeface="Courier (W1)" pitchFamily="49" charset="0"/>
              </a:rPr>
              <a:t> een voorlichtingsfolder, intake- en evaluatieformat.</a:t>
            </a:r>
            <a:endParaRPr lang="nl-NL" sz="2800" dirty="0">
              <a:latin typeface="Courier (W1)" pitchFamily="49" charset="0"/>
            </a:endParaRPr>
          </a:p>
          <a:p>
            <a:pPr marL="0" indent="0">
              <a:buNone/>
            </a:pPr>
            <a:endParaRPr lang="nl-NL" sz="2800" dirty="0"/>
          </a:p>
        </p:txBody>
      </p:sp>
      <p:sp>
        <p:nvSpPr>
          <p:cNvPr id="3" name="Titel 2"/>
          <p:cNvSpPr>
            <a:spLocks noGrp="1"/>
          </p:cNvSpPr>
          <p:nvPr>
            <p:ph type="title"/>
          </p:nvPr>
        </p:nvSpPr>
        <p:spPr/>
        <p:txBody>
          <a:bodyPr/>
          <a:lstStyle/>
          <a:p>
            <a:r>
              <a:rPr lang="nl-NL" dirty="0" smtClean="0"/>
              <a:t>Website Basis </a:t>
            </a:r>
            <a:r>
              <a:rPr lang="nl-NL" dirty="0" smtClean="0">
                <a:solidFill>
                  <a:schemeClr val="tx1"/>
                </a:solidFill>
              </a:rPr>
              <a:t>VERS</a:t>
            </a:r>
            <a:endParaRPr lang="nl-NL" dirty="0">
              <a:solidFill>
                <a:schemeClr val="tx1"/>
              </a:solidFill>
            </a:endParaRPr>
          </a:p>
        </p:txBody>
      </p:sp>
    </p:spTree>
    <p:extLst>
      <p:ext uri="{BB962C8B-B14F-4D97-AF65-F5344CB8AC3E}">
        <p14:creationId xmlns:p14="http://schemas.microsoft.com/office/powerpoint/2010/main" val="29172378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solidFill>
                  <a:srgbClr val="FF0000"/>
                </a:solidFill>
              </a:rPr>
              <a:t>Overeenkomst Vaardigheidstraining</a:t>
            </a:r>
            <a:endParaRPr lang="nl-NL" dirty="0">
              <a:solidFill>
                <a:srgbClr val="FF0000"/>
              </a:solidFill>
            </a:endParaRPr>
          </a:p>
        </p:txBody>
      </p:sp>
      <p:sp>
        <p:nvSpPr>
          <p:cNvPr id="3" name="Tijdelijke aanduiding voor inhoud 2"/>
          <p:cNvSpPr>
            <a:spLocks noGrp="1"/>
          </p:cNvSpPr>
          <p:nvPr>
            <p:ph idx="1"/>
          </p:nvPr>
        </p:nvSpPr>
        <p:spPr>
          <a:xfrm>
            <a:off x="221934" y="1600200"/>
            <a:ext cx="8464866" cy="4525963"/>
          </a:xfrm>
        </p:spPr>
        <p:txBody>
          <a:bodyPr>
            <a:normAutofit lnSpcReduction="10000"/>
          </a:bodyPr>
          <a:lstStyle/>
          <a:p>
            <a:r>
              <a:rPr lang="nl-NL" dirty="0" smtClean="0"/>
              <a:t>Kunt (tenzij overmacht, dan zo snel mogelijk laten weten) max 2 keer te missen (anders teveel stof gemist en teveel van groepsproces gemist)</a:t>
            </a:r>
          </a:p>
          <a:p>
            <a:pPr marL="0" indent="0">
              <a:buNone/>
            </a:pPr>
            <a:endParaRPr lang="nl-NL" dirty="0" smtClean="0"/>
          </a:p>
          <a:p>
            <a:r>
              <a:rPr lang="nl-NL" dirty="0" smtClean="0"/>
              <a:t>Huiswerkopdrachten doen. Om je nieuwe vaardigheden eigen te kunnen maken</a:t>
            </a:r>
          </a:p>
          <a:p>
            <a:pPr marL="0" indent="0">
              <a:buNone/>
            </a:pPr>
            <a:endParaRPr lang="nl-NL" dirty="0" smtClean="0"/>
          </a:p>
          <a:p>
            <a:r>
              <a:rPr lang="nl-NL" dirty="0" smtClean="0"/>
              <a:t>Vertrouwelijkheid</a:t>
            </a:r>
            <a:endParaRPr lang="nl-NL" dirty="0"/>
          </a:p>
        </p:txBody>
      </p:sp>
    </p:spTree>
    <p:extLst>
      <p:ext uri="{BB962C8B-B14F-4D97-AF65-F5344CB8AC3E}">
        <p14:creationId xmlns:p14="http://schemas.microsoft.com/office/powerpoint/2010/main" val="36705120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dirty="0" smtClean="0">
                <a:solidFill>
                  <a:srgbClr val="FF0000"/>
                </a:solidFill>
              </a:rPr>
              <a:t>Pan 1 IJken en Pan 5 - Oefening</a:t>
            </a:r>
            <a:endParaRPr lang="nl-NL" dirty="0">
              <a:solidFill>
                <a:srgbClr val="FF0000"/>
              </a:solidFill>
            </a:endParaRPr>
          </a:p>
        </p:txBody>
      </p:sp>
      <p:sp>
        <p:nvSpPr>
          <p:cNvPr id="3" name="Tijdelijke aanduiding voor inhoud 2"/>
          <p:cNvSpPr>
            <a:spLocks noGrp="1"/>
          </p:cNvSpPr>
          <p:nvPr>
            <p:ph idx="1"/>
          </p:nvPr>
        </p:nvSpPr>
        <p:spPr>
          <a:xfrm>
            <a:off x="685800" y="1981200"/>
            <a:ext cx="8207375" cy="4760913"/>
          </a:xfrm>
        </p:spPr>
        <p:txBody>
          <a:bodyPr/>
          <a:lstStyle/>
          <a:p>
            <a:pPr>
              <a:defRPr/>
            </a:pPr>
            <a:r>
              <a:rPr lang="nl-NL" dirty="0" smtClean="0"/>
              <a:t>Hoe ziet, van paar mensen, pan 1 er uit in het algemeen… op bord zetten…bij elkaar..spits toe op wat doe je dan..dat kun je dan ook gaan doen als je in hogere pan komt</a:t>
            </a:r>
          </a:p>
          <a:p>
            <a:pPr marL="0" indent="0">
              <a:buFontTx/>
              <a:buNone/>
              <a:defRPr/>
            </a:pPr>
            <a:endParaRPr lang="nl-NL" dirty="0"/>
          </a:p>
          <a:p>
            <a:pPr>
              <a:defRPr/>
            </a:pPr>
            <a:r>
              <a:rPr lang="nl-NL" dirty="0" smtClean="0"/>
              <a:t>Hoe ziet van paar mensen pan 5 er uit…op bord zetten…bij elkaar…welke emoties en gedrag zie je vooral, welke schema’s zijn volop actief</a:t>
            </a:r>
          </a:p>
        </p:txBody>
      </p:sp>
    </p:spTree>
    <p:extLst>
      <p:ext uri="{BB962C8B-B14F-4D97-AF65-F5344CB8AC3E}">
        <p14:creationId xmlns:p14="http://schemas.microsoft.com/office/powerpoint/2010/main" val="369850318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0825" y="188913"/>
            <a:ext cx="8785225" cy="1295400"/>
          </a:xfrm>
        </p:spPr>
        <p:txBody>
          <a:bodyPr/>
          <a:lstStyle/>
          <a:p>
            <a:pPr eaLnBrk="1" hangingPunct="1">
              <a:defRPr/>
            </a:pPr>
            <a:r>
              <a:rPr lang="nl-NL" sz="3200" dirty="0" smtClean="0">
                <a:solidFill>
                  <a:srgbClr val="FF0000"/>
                </a:solidFill>
                <a:cs typeface="+mj-cs"/>
              </a:rPr>
              <a:t>Analyse situatie waarin intensiteit tot pan 5 opliep</a:t>
            </a:r>
          </a:p>
        </p:txBody>
      </p:sp>
      <p:sp>
        <p:nvSpPr>
          <p:cNvPr id="6147" name="Rectangle 3"/>
          <p:cNvSpPr>
            <a:spLocks noGrp="1" noChangeArrowheads="1"/>
          </p:cNvSpPr>
          <p:nvPr>
            <p:ph type="body" idx="1"/>
          </p:nvPr>
        </p:nvSpPr>
        <p:spPr>
          <a:xfrm>
            <a:off x="107950" y="1981200"/>
            <a:ext cx="9036050" cy="4876800"/>
          </a:xfrm>
        </p:spPr>
        <p:txBody>
          <a:bodyPr/>
          <a:lstStyle/>
          <a:p>
            <a:pPr eaLnBrk="1" hangingPunct="1">
              <a:defRPr/>
            </a:pPr>
            <a:r>
              <a:rPr lang="nl-NL" sz="2800" dirty="0" smtClean="0">
                <a:cs typeface="+mn-cs"/>
              </a:rPr>
              <a:t>Beschrijf hoe je pannetje 5 er uit zag…wat was er aan de hand, wat gebeurde er, wat deed je, voelde je, dacht je, wie waren er bij</a:t>
            </a:r>
          </a:p>
          <a:p>
            <a:pPr eaLnBrk="1" hangingPunct="1">
              <a:defRPr/>
            </a:pPr>
            <a:r>
              <a:rPr lang="nl-NL" sz="2800" dirty="0" smtClean="0">
                <a:cs typeface="+mn-cs"/>
              </a:rPr>
              <a:t>En ga dan terug vanuit 5…wat gebeurde er daarvoor…hoe zag pan 4 er uit….en 3, 2, 1</a:t>
            </a:r>
          </a:p>
          <a:p>
            <a:pPr marL="0" indent="0" eaLnBrk="1" hangingPunct="1">
              <a:buFontTx/>
              <a:buNone/>
              <a:defRPr/>
            </a:pPr>
            <a:r>
              <a:rPr lang="nl-NL" sz="2800" dirty="0" smtClean="0">
                <a:cs typeface="+mn-cs"/>
              </a:rPr>
              <a:t>of</a:t>
            </a:r>
          </a:p>
          <a:p>
            <a:pPr eaLnBrk="1" hangingPunct="1">
              <a:defRPr/>
            </a:pPr>
            <a:r>
              <a:rPr lang="nl-NL" sz="2800" dirty="0" smtClean="0">
                <a:cs typeface="+mn-cs"/>
              </a:rPr>
              <a:t>Wanneer zat je nog in pan 1…..wat deed je toen…met wie..</a:t>
            </a:r>
          </a:p>
          <a:p>
            <a:pPr eaLnBrk="1" hangingPunct="1">
              <a:defRPr/>
            </a:pPr>
            <a:r>
              <a:rPr lang="nl-NL" sz="2800" dirty="0" smtClean="0">
                <a:cs typeface="+mn-cs"/>
              </a:rPr>
              <a:t>En hoe is dat opgelopen…hoe kwam je in pan 2…..en toen in 3….en hoe zag dat er uit….en toen pan 4….</a:t>
            </a:r>
          </a:p>
        </p:txBody>
      </p:sp>
    </p:spTree>
    <p:extLst>
      <p:ext uri="{BB962C8B-B14F-4D97-AF65-F5344CB8AC3E}">
        <p14:creationId xmlns:p14="http://schemas.microsoft.com/office/powerpoint/2010/main" val="81934629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a:cs typeface="+mj-cs"/>
            </a:endParaRPr>
          </a:p>
        </p:txBody>
      </p:sp>
      <p:pic>
        <p:nvPicPr>
          <p:cNvPr id="5" name="Tijdelijke aanduiding voor inhoud 4"/>
          <p:cNvPicPr>
            <a:picLocks noGrp="1" noChangeAspect="1"/>
          </p:cNvPicPr>
          <p:nvPr>
            <p:ph idx="1"/>
          </p:nvPr>
        </p:nvPicPr>
        <p:blipFill rotWithShape="1">
          <a:blip r:embed="rId2"/>
          <a:srcRect l="-5243" r="122"/>
          <a:stretch/>
        </p:blipFill>
        <p:spPr>
          <a:xfrm>
            <a:off x="-479425" y="0"/>
            <a:ext cx="9612313" cy="6858000"/>
          </a:xfrm>
        </p:spPr>
      </p:pic>
      <p:sp>
        <p:nvSpPr>
          <p:cNvPr id="4" name="Tijdelijke aanduiding voor datum 3"/>
          <p:cNvSpPr>
            <a:spLocks noGrp="1"/>
          </p:cNvSpPr>
          <p:nvPr>
            <p:ph type="dt" sz="quarter" idx="10"/>
          </p:nvPr>
        </p:nvSpPr>
        <p:spPr/>
        <p:txBody>
          <a:bodyPr/>
          <a:lstStyle/>
          <a:p>
            <a:pPr>
              <a:defRPr/>
            </a:pPr>
            <a:r>
              <a:rPr lang="nl-NL"/>
              <a:t>05 09 06</a:t>
            </a:r>
          </a:p>
        </p:txBody>
      </p:sp>
    </p:spTree>
    <p:extLst>
      <p:ext uri="{BB962C8B-B14F-4D97-AF65-F5344CB8AC3E}">
        <p14:creationId xmlns:p14="http://schemas.microsoft.com/office/powerpoint/2010/main" val="351587748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nl-NL" dirty="0" smtClean="0">
                <a:solidFill>
                  <a:srgbClr val="FF0000"/>
                </a:solidFill>
              </a:rPr>
              <a:t>H</a:t>
            </a:r>
            <a:r>
              <a:rPr lang="nl-NL" dirty="0" smtClean="0">
                <a:solidFill>
                  <a:srgbClr val="FF0000"/>
                </a:solidFill>
                <a:cs typeface="+mj-cs"/>
              </a:rPr>
              <a:t>uiswerk les 4</a:t>
            </a:r>
          </a:p>
        </p:txBody>
      </p:sp>
      <p:sp>
        <p:nvSpPr>
          <p:cNvPr id="8195" name="Rectangle 3"/>
          <p:cNvSpPr>
            <a:spLocks noGrp="1" noChangeArrowheads="1"/>
          </p:cNvSpPr>
          <p:nvPr>
            <p:ph type="body" idx="1"/>
          </p:nvPr>
        </p:nvSpPr>
        <p:spPr/>
        <p:txBody>
          <a:bodyPr/>
          <a:lstStyle/>
          <a:p>
            <a:pPr eaLnBrk="1" hangingPunct="1">
              <a:lnSpc>
                <a:spcPct val="90000"/>
              </a:lnSpc>
              <a:defRPr/>
            </a:pPr>
            <a:r>
              <a:rPr lang="nl-NL" sz="2800" dirty="0" smtClean="0">
                <a:cs typeface="+mn-cs"/>
              </a:rPr>
              <a:t>Eis dagelijks invullen</a:t>
            </a:r>
          </a:p>
          <a:p>
            <a:pPr eaLnBrk="1" hangingPunct="1">
              <a:lnSpc>
                <a:spcPct val="90000"/>
              </a:lnSpc>
              <a:defRPr/>
            </a:pPr>
            <a:r>
              <a:rPr lang="nl-NL" sz="2800" dirty="0" smtClean="0">
                <a:cs typeface="+mn-cs"/>
              </a:rPr>
              <a:t>Mailadres meenemen van mensen van steungroep</a:t>
            </a:r>
          </a:p>
          <a:p>
            <a:pPr eaLnBrk="1" hangingPunct="1">
              <a:lnSpc>
                <a:spcPct val="90000"/>
              </a:lnSpc>
              <a:defRPr/>
            </a:pPr>
            <a:r>
              <a:rPr lang="nl-NL" sz="2800" dirty="0" smtClean="0">
                <a:cs typeface="+mn-cs"/>
              </a:rPr>
              <a:t>Checklist vaardigheden dagelijks invullen</a:t>
            </a:r>
          </a:p>
          <a:p>
            <a:pPr eaLnBrk="1" hangingPunct="1">
              <a:lnSpc>
                <a:spcPct val="90000"/>
              </a:lnSpc>
              <a:defRPr/>
            </a:pPr>
            <a:r>
              <a:rPr lang="nl-NL" sz="2800" dirty="0" smtClean="0">
                <a:cs typeface="+mn-cs"/>
              </a:rPr>
              <a:t>Doe de oefening progressieve spierontspanning 4 keer</a:t>
            </a:r>
          </a:p>
          <a:p>
            <a:pPr eaLnBrk="1" hangingPunct="1">
              <a:lnSpc>
                <a:spcPct val="90000"/>
              </a:lnSpc>
              <a:defRPr/>
            </a:pPr>
            <a:r>
              <a:rPr lang="nl-NL" sz="2800" dirty="0" smtClean="0">
                <a:cs typeface="+mn-cs"/>
              </a:rPr>
              <a:t>Emotiehanteringsplan deel 1 invullen</a:t>
            </a:r>
          </a:p>
          <a:p>
            <a:pPr eaLnBrk="1" hangingPunct="1">
              <a:lnSpc>
                <a:spcPct val="90000"/>
              </a:lnSpc>
              <a:defRPr/>
            </a:pPr>
            <a:r>
              <a:rPr lang="nl-NL" sz="2800" dirty="0" smtClean="0">
                <a:cs typeface="+mn-cs"/>
              </a:rPr>
              <a:t>Lees de samenvatting en bespreek de bijeenkomst met je steungroep</a:t>
            </a:r>
          </a:p>
        </p:txBody>
      </p:sp>
    </p:spTree>
    <p:extLst>
      <p:ext uri="{BB962C8B-B14F-4D97-AF65-F5344CB8AC3E}">
        <p14:creationId xmlns:p14="http://schemas.microsoft.com/office/powerpoint/2010/main" val="123217533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quarter" idx="10"/>
          </p:nvPr>
        </p:nvSpPr>
        <p:spPr/>
        <p:txBody>
          <a:bodyPr/>
          <a:lstStyle/>
          <a:p>
            <a:pPr>
              <a:defRPr/>
            </a:pPr>
            <a:r>
              <a:rPr lang="nl-NL"/>
              <a:t>05 09 06</a:t>
            </a:r>
          </a:p>
        </p:txBody>
      </p:sp>
      <p:sp>
        <p:nvSpPr>
          <p:cNvPr id="172034" name="Rectangle 2"/>
          <p:cNvSpPr>
            <a:spLocks noGrp="1" noChangeArrowheads="1"/>
          </p:cNvSpPr>
          <p:nvPr>
            <p:ph type="title"/>
          </p:nvPr>
        </p:nvSpPr>
        <p:spPr/>
        <p:txBody>
          <a:bodyPr/>
          <a:lstStyle/>
          <a:p>
            <a:pPr eaLnBrk="1" hangingPunct="1">
              <a:defRPr/>
            </a:pPr>
            <a:endParaRPr lang="nl-NL" smtClean="0">
              <a:cs typeface="+mj-cs"/>
            </a:endParaRPr>
          </a:p>
        </p:txBody>
      </p:sp>
      <p:sp>
        <p:nvSpPr>
          <p:cNvPr id="172035" name="Rectangle 3"/>
          <p:cNvSpPr>
            <a:spLocks noGrp="1" noChangeArrowheads="1"/>
          </p:cNvSpPr>
          <p:nvPr>
            <p:ph type="body" idx="1"/>
          </p:nvPr>
        </p:nvSpPr>
        <p:spPr/>
        <p:txBody>
          <a:bodyPr/>
          <a:lstStyle/>
          <a:p>
            <a:pPr eaLnBrk="1" hangingPunct="1">
              <a:defRPr/>
            </a:pPr>
            <a:endParaRPr lang="nl-NL" dirty="0" smtClean="0">
              <a:cs typeface="+mn-cs"/>
            </a:endParaRPr>
          </a:p>
        </p:txBody>
      </p:sp>
      <p:pic>
        <p:nvPicPr>
          <p:cNvPr id="8499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6796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2618" r="-6503"/>
          <a:stretch/>
        </p:blipFill>
        <p:spPr>
          <a:xfrm>
            <a:off x="457200" y="0"/>
            <a:ext cx="8229600" cy="6858000"/>
          </a:xfrm>
        </p:spPr>
      </p:pic>
    </p:spTree>
    <p:extLst>
      <p:ext uri="{BB962C8B-B14F-4D97-AF65-F5344CB8AC3E}">
        <p14:creationId xmlns:p14="http://schemas.microsoft.com/office/powerpoint/2010/main" val="417778939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549275"/>
            <a:ext cx="7772400" cy="2087563"/>
          </a:xfrm>
          <a:solidFill>
            <a:schemeClr val="accent3"/>
          </a:solidFill>
          <a:ln>
            <a:solidFill>
              <a:srgbClr val="4F81BD"/>
            </a:solidFill>
          </a:ln>
        </p:spPr>
        <p:txBody>
          <a:bodyPr/>
          <a:lstStyle/>
          <a:p>
            <a:pPr eaLnBrk="1" hangingPunct="1">
              <a:defRPr/>
            </a:pPr>
            <a:r>
              <a:rPr lang="nl-NL" dirty="0" smtClean="0">
                <a:solidFill>
                  <a:srgbClr val="FF0000"/>
                </a:solidFill>
                <a:cs typeface="+mj-cs"/>
              </a:rPr>
              <a:t>Les 5</a:t>
            </a:r>
            <a:br>
              <a:rPr lang="nl-NL" dirty="0" smtClean="0">
                <a:solidFill>
                  <a:srgbClr val="FF0000"/>
                </a:solidFill>
                <a:cs typeface="+mj-cs"/>
              </a:rPr>
            </a:br>
            <a:r>
              <a:rPr lang="nl-NL" sz="3200" dirty="0" err="1">
                <a:solidFill>
                  <a:srgbClr val="FF0000"/>
                </a:solidFill>
              </a:rPr>
              <a:t>Emotieregulatievaardigheid</a:t>
            </a:r>
            <a:r>
              <a:rPr lang="nl-NL" sz="3200" dirty="0">
                <a:solidFill>
                  <a:srgbClr val="FF0000"/>
                </a:solidFill>
              </a:rPr>
              <a:t> </a:t>
            </a:r>
            <a:r>
              <a:rPr lang="nl-NL" sz="3200" dirty="0" smtClean="0">
                <a:solidFill>
                  <a:srgbClr val="FF0000"/>
                </a:solidFill>
              </a:rPr>
              <a:t>2: </a:t>
            </a:r>
            <a:r>
              <a:rPr lang="nl-NL" sz="3200" dirty="0">
                <a:solidFill>
                  <a:srgbClr val="FF0000"/>
                </a:solidFill>
              </a:rPr>
              <a:t/>
            </a:r>
            <a:br>
              <a:rPr lang="nl-NL" sz="3200" dirty="0">
                <a:solidFill>
                  <a:srgbClr val="FF0000"/>
                </a:solidFill>
              </a:rPr>
            </a:br>
            <a:r>
              <a:rPr lang="nl-NL" sz="3600" b="1" dirty="0" smtClean="0">
                <a:solidFill>
                  <a:srgbClr val="FF0000"/>
                </a:solidFill>
              </a:rPr>
              <a:t>Beschrijven </a:t>
            </a:r>
            <a:endParaRPr lang="nl-NL" sz="3600" b="1" dirty="0" smtClean="0">
              <a:solidFill>
                <a:srgbClr val="FF0000"/>
              </a:solidFill>
              <a:cs typeface="+mj-cs"/>
            </a:endParaRPr>
          </a:p>
        </p:txBody>
      </p:sp>
      <p:sp>
        <p:nvSpPr>
          <p:cNvPr id="2051" name="Rectangle 3"/>
          <p:cNvSpPr>
            <a:spLocks noGrp="1" noChangeArrowheads="1"/>
          </p:cNvSpPr>
          <p:nvPr>
            <p:ph type="subTitle" idx="1"/>
          </p:nvPr>
        </p:nvSpPr>
        <p:spPr/>
        <p:txBody>
          <a:bodyPr/>
          <a:lstStyle/>
          <a:p>
            <a:pPr eaLnBrk="1" hangingPunct="1">
              <a:defRPr/>
            </a:pPr>
            <a:r>
              <a:rPr lang="nl-NL" dirty="0" smtClean="0">
                <a:solidFill>
                  <a:schemeClr val="tx1"/>
                </a:solidFill>
                <a:cs typeface="+mn-cs"/>
              </a:rPr>
              <a:t>Beschrijven met woorden naar jezelf en anderen / communiceren over je ervaringen </a:t>
            </a:r>
          </a:p>
        </p:txBody>
      </p:sp>
    </p:spTree>
    <p:extLst>
      <p:ext uri="{BB962C8B-B14F-4D97-AF65-F5344CB8AC3E}">
        <p14:creationId xmlns:p14="http://schemas.microsoft.com/office/powerpoint/2010/main" val="186652049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921279"/>
          </a:xfrm>
        </p:spPr>
        <p:txBody>
          <a:bodyPr>
            <a:normAutofit fontScale="90000"/>
          </a:bodyPr>
          <a:lstStyle/>
          <a:p>
            <a:pPr eaLnBrk="1" hangingPunct="1">
              <a:defRPr/>
            </a:pPr>
            <a:r>
              <a:rPr lang="nl-NL" dirty="0" smtClean="0">
                <a:solidFill>
                  <a:srgbClr val="FF0000"/>
                </a:solidFill>
                <a:cs typeface="+mj-cs"/>
              </a:rPr>
              <a:t>Agenda les 5</a:t>
            </a:r>
            <a:r>
              <a:rPr lang="nl-NL" dirty="0" smtClean="0">
                <a:cs typeface="+mj-cs"/>
              </a:rPr>
              <a:t/>
            </a:r>
            <a:br>
              <a:rPr lang="nl-NL" dirty="0" smtClean="0">
                <a:cs typeface="+mj-cs"/>
              </a:rPr>
            </a:br>
            <a:endParaRPr lang="nl-NL" dirty="0" smtClean="0">
              <a:cs typeface="+mj-cs"/>
            </a:endParaRPr>
          </a:p>
        </p:txBody>
      </p:sp>
      <p:sp>
        <p:nvSpPr>
          <p:cNvPr id="3075" name="Rectangle 3"/>
          <p:cNvSpPr>
            <a:spLocks noGrp="1" noChangeArrowheads="1"/>
          </p:cNvSpPr>
          <p:nvPr>
            <p:ph type="body" idx="1"/>
          </p:nvPr>
        </p:nvSpPr>
        <p:spPr>
          <a:xfrm>
            <a:off x="0" y="1412875"/>
            <a:ext cx="9144000" cy="5445125"/>
          </a:xfrm>
        </p:spPr>
        <p:txBody>
          <a:bodyPr/>
          <a:lstStyle/>
          <a:p>
            <a:pPr marL="0" indent="0" eaLnBrk="1" hangingPunct="1">
              <a:buNone/>
              <a:defRPr/>
            </a:pPr>
            <a:r>
              <a:rPr lang="nl-NL" dirty="0" smtClean="0">
                <a:cs typeface="+mn-cs"/>
              </a:rPr>
              <a:t>1. Ontspanningsoefening: </a:t>
            </a:r>
          </a:p>
          <a:p>
            <a:pPr marL="0" indent="0" eaLnBrk="1" hangingPunct="1">
              <a:buFontTx/>
              <a:buNone/>
              <a:defRPr/>
            </a:pPr>
            <a:r>
              <a:rPr lang="nl-NL" dirty="0">
                <a:solidFill>
                  <a:srgbClr val="FF6600"/>
                </a:solidFill>
                <a:cs typeface="+mn-cs"/>
              </a:rPr>
              <a:t>	</a:t>
            </a:r>
            <a:r>
              <a:rPr lang="nl-NL" dirty="0" smtClean="0">
                <a:solidFill>
                  <a:srgbClr val="008000"/>
                </a:solidFill>
                <a:cs typeface="+mn-cs"/>
              </a:rPr>
              <a:t>Strand of Eigen landschap of Eigen tuin</a:t>
            </a:r>
          </a:p>
          <a:p>
            <a:pPr marL="0" indent="0" eaLnBrk="1" hangingPunct="1">
              <a:buNone/>
              <a:defRPr/>
            </a:pPr>
            <a:r>
              <a:rPr lang="nl-NL" dirty="0" smtClean="0">
                <a:cs typeface="+mn-cs"/>
              </a:rPr>
              <a:t>2. Huiswerkbespreking:</a:t>
            </a:r>
          </a:p>
          <a:p>
            <a:pPr marL="0" indent="0" eaLnBrk="1" hangingPunct="1">
              <a:buNone/>
              <a:defRPr/>
            </a:pPr>
            <a:r>
              <a:rPr lang="nl-NL" dirty="0" smtClean="0">
                <a:cs typeface="+mn-cs"/>
              </a:rPr>
              <a:t>3. </a:t>
            </a:r>
            <a:r>
              <a:rPr lang="nl-NL" dirty="0" err="1" smtClean="0">
                <a:cs typeface="+mn-cs"/>
              </a:rPr>
              <a:t>Emotieregulatievaardigheid</a:t>
            </a:r>
            <a:r>
              <a:rPr lang="nl-NL" dirty="0" smtClean="0">
                <a:cs typeface="+mn-cs"/>
              </a:rPr>
              <a:t> 2. </a:t>
            </a:r>
            <a:r>
              <a:rPr lang="nl-NL" b="1" dirty="0" smtClean="0">
                <a:solidFill>
                  <a:srgbClr val="FF0000"/>
                </a:solidFill>
                <a:cs typeface="+mn-cs"/>
              </a:rPr>
              <a:t>Beschrijven</a:t>
            </a:r>
            <a:r>
              <a:rPr lang="nl-NL" dirty="0" smtClean="0">
                <a:cs typeface="+mn-cs"/>
              </a:rPr>
              <a:t> </a:t>
            </a:r>
          </a:p>
          <a:p>
            <a:pPr marL="0" indent="0" eaLnBrk="1" hangingPunct="1">
              <a:buNone/>
              <a:defRPr/>
            </a:pPr>
            <a:r>
              <a:rPr lang="nl-NL" dirty="0" smtClean="0">
                <a:cs typeface="+mn-cs"/>
              </a:rPr>
              <a:t>4. Huiswerk</a:t>
            </a:r>
          </a:p>
        </p:txBody>
      </p:sp>
      <p:pic>
        <p:nvPicPr>
          <p:cNvPr id="88067" name="Afbeelding 1" descr="IMG_5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005263"/>
            <a:ext cx="59404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81662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Huiswerk bespreken</a:t>
            </a:r>
          </a:p>
        </p:txBody>
      </p:sp>
      <p:sp>
        <p:nvSpPr>
          <p:cNvPr id="5123" name="Rectangle 3"/>
          <p:cNvSpPr>
            <a:spLocks noGrp="1" noChangeArrowheads="1"/>
          </p:cNvSpPr>
          <p:nvPr>
            <p:ph type="body" idx="1"/>
          </p:nvPr>
        </p:nvSpPr>
        <p:spPr/>
        <p:txBody>
          <a:bodyPr/>
          <a:lstStyle/>
          <a:p>
            <a:pPr eaLnBrk="1" hangingPunct="1">
              <a:defRPr/>
            </a:pPr>
            <a:r>
              <a:rPr lang="nl-NL" dirty="0" smtClean="0">
                <a:cs typeface="+mn-cs"/>
              </a:rPr>
              <a:t>Emotie </a:t>
            </a:r>
            <a:r>
              <a:rPr lang="nl-NL" dirty="0" err="1" smtClean="0">
                <a:cs typeface="+mn-cs"/>
              </a:rPr>
              <a:t>Intensiteits</a:t>
            </a:r>
            <a:r>
              <a:rPr lang="nl-NL" dirty="0" smtClean="0">
                <a:cs typeface="+mn-cs"/>
              </a:rPr>
              <a:t> Schaal</a:t>
            </a:r>
          </a:p>
          <a:p>
            <a:pPr eaLnBrk="1" hangingPunct="1">
              <a:defRPr/>
            </a:pPr>
            <a:r>
              <a:rPr lang="nl-NL" dirty="0" smtClean="0">
                <a:cs typeface="+mn-cs"/>
              </a:rPr>
              <a:t>Checklist Vaardigheden</a:t>
            </a:r>
          </a:p>
          <a:p>
            <a:pPr eaLnBrk="1" hangingPunct="1">
              <a:defRPr/>
            </a:pPr>
            <a:r>
              <a:rPr lang="nl-NL" dirty="0" smtClean="0">
                <a:cs typeface="+mn-cs"/>
              </a:rPr>
              <a:t>Ervaringen met ontspanningsoefeningen </a:t>
            </a:r>
            <a:r>
              <a:rPr lang="mr-IN" dirty="0" smtClean="0">
                <a:cs typeface="+mn-cs"/>
              </a:rPr>
              <a:t>–</a:t>
            </a:r>
            <a:r>
              <a:rPr lang="nl-NL" dirty="0" smtClean="0">
                <a:cs typeface="+mn-cs"/>
              </a:rPr>
              <a:t> Progressieve spierontspanning</a:t>
            </a:r>
          </a:p>
        </p:txBody>
      </p:sp>
    </p:spTree>
    <p:extLst>
      <p:ext uri="{BB962C8B-B14F-4D97-AF65-F5344CB8AC3E}">
        <p14:creationId xmlns:p14="http://schemas.microsoft.com/office/powerpoint/2010/main" val="130618833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49" y="95250"/>
            <a:ext cx="8961968" cy="1132417"/>
          </a:xfrm>
        </p:spPr>
        <p:txBody>
          <a:bodyPr>
            <a:normAutofit/>
          </a:bodyPr>
          <a:lstStyle/>
          <a:p>
            <a:pPr algn="l">
              <a:defRPr/>
            </a:pPr>
            <a:r>
              <a:rPr lang="nl-NL" sz="2800" b="1" dirty="0" err="1">
                <a:solidFill>
                  <a:srgbClr val="FF0000"/>
                </a:solidFill>
              </a:rPr>
              <a:t>Emotieregulatievaardigheid</a:t>
            </a:r>
            <a:r>
              <a:rPr lang="nl-NL" sz="2800" b="1" dirty="0">
                <a:solidFill>
                  <a:srgbClr val="FF0000"/>
                </a:solidFill>
              </a:rPr>
              <a:t> </a:t>
            </a:r>
            <a:r>
              <a:rPr lang="nl-NL" sz="2800" b="1" dirty="0" smtClean="0">
                <a:solidFill>
                  <a:srgbClr val="FF0000"/>
                </a:solidFill>
              </a:rPr>
              <a:t>2: beschrijven / communiceren</a:t>
            </a:r>
            <a:endParaRPr lang="nl-NL" sz="2800" b="1" dirty="0">
              <a:solidFill>
                <a:srgbClr val="FF0000"/>
              </a:solidFill>
            </a:endParaRPr>
          </a:p>
        </p:txBody>
      </p:sp>
      <p:sp>
        <p:nvSpPr>
          <p:cNvPr id="3" name="Tijdelijke aanduiding voor inhoud 2"/>
          <p:cNvSpPr>
            <a:spLocks noGrp="1"/>
          </p:cNvSpPr>
          <p:nvPr>
            <p:ph idx="1"/>
          </p:nvPr>
        </p:nvSpPr>
        <p:spPr>
          <a:xfrm>
            <a:off x="107950" y="1700213"/>
            <a:ext cx="8785225" cy="4968875"/>
          </a:xfrm>
        </p:spPr>
        <p:txBody>
          <a:bodyPr/>
          <a:lstStyle/>
          <a:p>
            <a:pPr eaLnBrk="1" hangingPunct="1">
              <a:buFontTx/>
              <a:buNone/>
              <a:defRPr/>
            </a:pPr>
            <a:r>
              <a:rPr lang="nl-NL" sz="2400" b="1" dirty="0" smtClean="0">
                <a:solidFill>
                  <a:srgbClr val="FF0000"/>
                </a:solidFill>
              </a:rPr>
              <a:t>Beschrijven wat er in je omgaat, aan gedachten, gevoelens, neigingen…etc. </a:t>
            </a:r>
          </a:p>
          <a:p>
            <a:pPr eaLnBrk="1" hangingPunct="1">
              <a:buFontTx/>
              <a:buNone/>
              <a:defRPr/>
            </a:pPr>
            <a:endParaRPr lang="nl-NL" sz="2400" b="1" dirty="0" smtClean="0">
              <a:solidFill>
                <a:srgbClr val="FF0000"/>
              </a:solidFill>
            </a:endParaRPr>
          </a:p>
          <a:p>
            <a:pPr eaLnBrk="1" hangingPunct="1">
              <a:buFontTx/>
              <a:buNone/>
              <a:defRPr/>
            </a:pPr>
            <a:r>
              <a:rPr lang="nl-NL" sz="2400" b="1" dirty="0" smtClean="0"/>
              <a:t>Wat </a:t>
            </a:r>
            <a:r>
              <a:rPr lang="nl-NL" sz="2400" b="1" dirty="0"/>
              <a:t>zijn gevoelens? </a:t>
            </a:r>
          </a:p>
          <a:p>
            <a:pPr eaLnBrk="1" hangingPunct="1">
              <a:buFontTx/>
              <a:buNone/>
              <a:defRPr/>
            </a:pPr>
            <a:r>
              <a:rPr lang="nl-NL" sz="2400" dirty="0"/>
              <a:t>Innerlijke gewaarwording of emotie</a:t>
            </a:r>
          </a:p>
          <a:p>
            <a:pPr eaLnBrk="1" hangingPunct="1">
              <a:buFontTx/>
              <a:buNone/>
              <a:defRPr/>
            </a:pPr>
            <a:r>
              <a:rPr lang="nl-NL" sz="2400" dirty="0"/>
              <a:t>Onvrijwillige reactie op een </a:t>
            </a:r>
            <a:r>
              <a:rPr lang="nl-NL" sz="2400" dirty="0" smtClean="0"/>
              <a:t>gebeurtenis</a:t>
            </a:r>
            <a:r>
              <a:rPr lang="nl-NL" sz="2400" dirty="0"/>
              <a:t> </a:t>
            </a:r>
            <a:r>
              <a:rPr lang="nl-NL" sz="2400" dirty="0" smtClean="0"/>
              <a:t>in </a:t>
            </a:r>
            <a:r>
              <a:rPr lang="nl-NL" sz="2400" dirty="0"/>
              <a:t>of buiten ons zelf</a:t>
            </a:r>
          </a:p>
          <a:p>
            <a:pPr>
              <a:defRPr/>
            </a:pPr>
            <a:endParaRPr lang="nl-NL" dirty="0"/>
          </a:p>
        </p:txBody>
      </p:sp>
      <p:pic>
        <p:nvPicPr>
          <p:cNvPr id="90115" name="Picture 4" descr="Soul%20kaar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292600"/>
            <a:ext cx="7856538"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7777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dirty="0" smtClean="0">
                <a:solidFill>
                  <a:srgbClr val="FF0000"/>
                </a:solidFill>
              </a:rPr>
              <a:t>Steungroep</a:t>
            </a:r>
            <a:r>
              <a:rPr lang="nl-NL" dirty="0" smtClean="0"/>
              <a:t> </a:t>
            </a:r>
            <a:endParaRPr lang="nl-NL" dirty="0"/>
          </a:p>
        </p:txBody>
      </p:sp>
      <p:sp>
        <p:nvSpPr>
          <p:cNvPr id="3" name="Tijdelijke aanduiding voor inhoud 2"/>
          <p:cNvSpPr>
            <a:spLocks noGrp="1"/>
          </p:cNvSpPr>
          <p:nvPr>
            <p:ph idx="1"/>
          </p:nvPr>
        </p:nvSpPr>
        <p:spPr/>
        <p:txBody>
          <a:bodyPr/>
          <a:lstStyle/>
          <a:p>
            <a:pPr>
              <a:defRPr/>
            </a:pPr>
            <a:r>
              <a:rPr lang="nl-NL" dirty="0" smtClean="0"/>
              <a:t>Wie neem je in je steungroep</a:t>
            </a:r>
          </a:p>
          <a:p>
            <a:pPr>
              <a:defRPr/>
            </a:pPr>
            <a:r>
              <a:rPr lang="nl-NL" dirty="0" smtClean="0"/>
              <a:t>Mapje voor </a:t>
            </a:r>
            <a:r>
              <a:rPr lang="nl-NL" dirty="0" err="1" smtClean="0"/>
              <a:t>steungroepleden</a:t>
            </a:r>
            <a:endParaRPr lang="nl-NL" dirty="0" smtClean="0"/>
          </a:p>
          <a:p>
            <a:pPr>
              <a:defRPr/>
            </a:pPr>
            <a:r>
              <a:rPr lang="nl-NL" dirty="0" err="1"/>
              <a:t>S</a:t>
            </a:r>
            <a:r>
              <a:rPr lang="nl-NL" dirty="0" err="1" smtClean="0"/>
              <a:t>teungroepbijeenkomst</a:t>
            </a:r>
            <a:r>
              <a:rPr lang="nl-NL" dirty="0" smtClean="0"/>
              <a:t> zo rond de 6de bijeenkomst </a:t>
            </a:r>
            <a:endParaRPr lang="nl-NL" dirty="0"/>
          </a:p>
        </p:txBody>
      </p:sp>
      <p:pic>
        <p:nvPicPr>
          <p:cNvPr id="4" name="Afbeelding 3"/>
          <p:cNvPicPr>
            <a:picLocks noChangeAspect="1"/>
          </p:cNvPicPr>
          <p:nvPr/>
        </p:nvPicPr>
        <p:blipFill>
          <a:blip r:embed="rId3"/>
          <a:stretch>
            <a:fillRect/>
          </a:stretch>
        </p:blipFill>
        <p:spPr>
          <a:xfrm>
            <a:off x="5049024" y="3911600"/>
            <a:ext cx="2824976" cy="2895600"/>
          </a:xfrm>
          <a:prstGeom prst="rect">
            <a:avLst/>
          </a:prstGeom>
        </p:spPr>
      </p:pic>
    </p:spTree>
    <p:extLst>
      <p:ext uri="{BB962C8B-B14F-4D97-AF65-F5344CB8AC3E}">
        <p14:creationId xmlns:p14="http://schemas.microsoft.com/office/powerpoint/2010/main" val="163062758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en-US" sz="3600" b="1" dirty="0">
                <a:solidFill>
                  <a:srgbClr val="FF0000"/>
                </a:solidFill>
              </a:rPr>
              <a:t>EMOTIES</a:t>
            </a:r>
            <a:endParaRPr lang="nl-NL" sz="3600" b="1" dirty="0">
              <a:solidFill>
                <a:srgbClr val="FF0000"/>
              </a:solidFill>
            </a:endParaRPr>
          </a:p>
        </p:txBody>
      </p:sp>
      <p:sp>
        <p:nvSpPr>
          <p:cNvPr id="3" name="Tijdelijke aanduiding voor inhoud 2"/>
          <p:cNvSpPr>
            <a:spLocks noGrp="1"/>
          </p:cNvSpPr>
          <p:nvPr>
            <p:ph idx="1"/>
          </p:nvPr>
        </p:nvSpPr>
        <p:spPr/>
        <p:txBody>
          <a:bodyPr/>
          <a:lstStyle/>
          <a:p>
            <a:pPr>
              <a:defRPr/>
            </a:pPr>
            <a:r>
              <a:rPr lang="nl-NL" dirty="0" smtClean="0"/>
              <a:t>Zijn </a:t>
            </a:r>
            <a:r>
              <a:rPr lang="nl-NL" dirty="0"/>
              <a:t>niet goed of </a:t>
            </a:r>
            <a:r>
              <a:rPr lang="nl-NL" dirty="0" smtClean="0"/>
              <a:t>slecht</a:t>
            </a:r>
          </a:p>
          <a:p>
            <a:pPr>
              <a:defRPr/>
            </a:pPr>
            <a:endParaRPr lang="nl-NL" dirty="0"/>
          </a:p>
          <a:p>
            <a:pPr>
              <a:defRPr/>
            </a:pPr>
            <a:r>
              <a:rPr lang="nl-NL" dirty="0"/>
              <a:t>Je kunt de kracht van emoties niet veranderen, maar wel de invloed die ze op je hebben (5 g</a:t>
            </a:r>
            <a:r>
              <a:rPr lang="ja-JP" altLang="nl-NL" dirty="0">
                <a:latin typeface="Arial"/>
              </a:rPr>
              <a:t>’</a:t>
            </a:r>
            <a:r>
              <a:rPr lang="nl-NL" dirty="0"/>
              <a:t>s)</a:t>
            </a:r>
          </a:p>
          <a:p>
            <a:pPr marL="0" indent="0">
              <a:buFontTx/>
              <a:buNone/>
              <a:defRPr/>
            </a:pPr>
            <a:endParaRPr lang="nl-NL" dirty="0"/>
          </a:p>
        </p:txBody>
      </p:sp>
    </p:spTree>
    <p:extLst>
      <p:ext uri="{BB962C8B-B14F-4D97-AF65-F5344CB8AC3E}">
        <p14:creationId xmlns:p14="http://schemas.microsoft.com/office/powerpoint/2010/main" val="202336753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4" y="438151"/>
            <a:ext cx="5324475"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17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261" y="635000"/>
            <a:ext cx="5610225" cy="55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1219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3375"/>
            <a:ext cx="7772400" cy="1008063"/>
          </a:xfrm>
        </p:spPr>
        <p:txBody>
          <a:bodyPr/>
          <a:lstStyle/>
          <a:p>
            <a:pPr>
              <a:defRPr/>
            </a:pPr>
            <a:r>
              <a:rPr lang="nl-NL" sz="3600" b="1" dirty="0" smtClean="0">
                <a:solidFill>
                  <a:srgbClr val="FF0000"/>
                </a:solidFill>
              </a:rPr>
              <a:t>Oefening: Beschrijven van Gevoelens </a:t>
            </a:r>
            <a:endParaRPr lang="nl-NL" sz="3600" b="1" dirty="0">
              <a:solidFill>
                <a:srgbClr val="FF0000"/>
              </a:solidFill>
            </a:endParaRPr>
          </a:p>
        </p:txBody>
      </p:sp>
      <p:sp>
        <p:nvSpPr>
          <p:cNvPr id="3" name="Tijdelijke aanduiding voor inhoud 2"/>
          <p:cNvSpPr>
            <a:spLocks noGrp="1"/>
          </p:cNvSpPr>
          <p:nvPr>
            <p:ph idx="1"/>
          </p:nvPr>
        </p:nvSpPr>
        <p:spPr>
          <a:xfrm>
            <a:off x="323850" y="1484313"/>
            <a:ext cx="8569325" cy="5257800"/>
          </a:xfrm>
        </p:spPr>
        <p:txBody>
          <a:bodyPr>
            <a:normAutofit lnSpcReduction="10000"/>
          </a:bodyPr>
          <a:lstStyle/>
          <a:p>
            <a:pPr>
              <a:defRPr/>
            </a:pPr>
            <a:r>
              <a:rPr lang="nl-NL" sz="2400" dirty="0" smtClean="0"/>
              <a:t>Gevoelens voel je ook in je </a:t>
            </a:r>
            <a:r>
              <a:rPr lang="nl-NL" sz="2400" dirty="0" smtClean="0">
                <a:solidFill>
                  <a:srgbClr val="FF6600"/>
                </a:solidFill>
              </a:rPr>
              <a:t>lichaam</a:t>
            </a:r>
            <a:r>
              <a:rPr lang="nl-NL" sz="2400" dirty="0" smtClean="0"/>
              <a:t>, en ze hebben een </a:t>
            </a:r>
            <a:r>
              <a:rPr lang="nl-NL" sz="2400" dirty="0" smtClean="0">
                <a:solidFill>
                  <a:srgbClr val="FF6600"/>
                </a:solidFill>
              </a:rPr>
              <a:t>psychologische betekenis</a:t>
            </a:r>
          </a:p>
          <a:p>
            <a:pPr>
              <a:defRPr/>
            </a:pPr>
            <a:r>
              <a:rPr lang="nl-NL" sz="2400" dirty="0" smtClean="0"/>
              <a:t>Je kunt je aandacht richten op het </a:t>
            </a:r>
            <a:r>
              <a:rPr lang="nl-NL" sz="2400" dirty="0" smtClean="0">
                <a:solidFill>
                  <a:srgbClr val="FF6600"/>
                </a:solidFill>
              </a:rPr>
              <a:t>gevoel wat nu het meest voorop </a:t>
            </a:r>
            <a:r>
              <a:rPr lang="nl-NL" sz="2400" dirty="0" smtClean="0">
                <a:solidFill>
                  <a:srgbClr val="008000"/>
                </a:solidFill>
              </a:rPr>
              <a:t>staat</a:t>
            </a:r>
            <a:r>
              <a:rPr lang="nl-NL" sz="2400" dirty="0" smtClean="0"/>
              <a:t>, en waar je dat in je lichaam voelt, en dat achtereenvolgens op verschillende manieren beschrijven: </a:t>
            </a:r>
          </a:p>
          <a:p>
            <a:pPr>
              <a:defRPr/>
            </a:pPr>
            <a:r>
              <a:rPr lang="nl-NL" sz="2800" dirty="0" smtClean="0"/>
              <a:t>Welk </a:t>
            </a:r>
            <a:r>
              <a:rPr lang="nl-NL" sz="2800" dirty="0" smtClean="0">
                <a:solidFill>
                  <a:srgbClr val="FF6600"/>
                </a:solidFill>
              </a:rPr>
              <a:t>beschrijving</a:t>
            </a:r>
            <a:r>
              <a:rPr lang="nl-NL" sz="2800" dirty="0" smtClean="0">
                <a:solidFill>
                  <a:srgbClr val="FF00FF"/>
                </a:solidFill>
              </a:rPr>
              <a:t> </a:t>
            </a:r>
            <a:r>
              <a:rPr lang="nl-NL" sz="2800" dirty="0" smtClean="0"/>
              <a:t>past bij het gevoel nu, en laat het komen, denk er niet over, laat je verrassen: achtereenvolgens…</a:t>
            </a:r>
            <a:r>
              <a:rPr lang="nl-NL" sz="2800" dirty="0" smtClean="0">
                <a:solidFill>
                  <a:srgbClr val="FF00FF"/>
                </a:solidFill>
              </a:rPr>
              <a:t>lichamelijke beschrijving…welke vorm….welke kleur….wat voor muziek….welk landschap….welke herinnering</a:t>
            </a:r>
            <a:r>
              <a:rPr lang="nl-NL" sz="2800" dirty="0" smtClean="0"/>
              <a:t>…</a:t>
            </a:r>
          </a:p>
          <a:p>
            <a:pPr>
              <a:defRPr/>
            </a:pPr>
            <a:r>
              <a:rPr lang="nl-NL" sz="2400" dirty="0" smtClean="0"/>
              <a:t>En je zult merken, als je het gevoel passend beschrijft…verandert </a:t>
            </a:r>
            <a:r>
              <a:rPr lang="nl-NL" sz="2400" dirty="0" err="1" smtClean="0"/>
              <a:t>het..het</a:t>
            </a:r>
            <a:r>
              <a:rPr lang="nl-NL" sz="2400" dirty="0" smtClean="0"/>
              <a:t> kan </a:t>
            </a:r>
            <a:r>
              <a:rPr lang="nl-NL" sz="2400" dirty="0" smtClean="0">
                <a:solidFill>
                  <a:srgbClr val="FF00FF"/>
                </a:solidFill>
              </a:rPr>
              <a:t>oplossen, veranderen, </a:t>
            </a:r>
            <a:r>
              <a:rPr lang="nl-NL" sz="2400" dirty="0" smtClean="0"/>
              <a:t>van plaats in je lichaam, van kwaliteit en intensiteit ….</a:t>
            </a:r>
            <a:endParaRPr lang="nl-NL" sz="2400" dirty="0"/>
          </a:p>
        </p:txBody>
      </p:sp>
    </p:spTree>
    <p:extLst>
      <p:ext uri="{BB962C8B-B14F-4D97-AF65-F5344CB8AC3E}">
        <p14:creationId xmlns:p14="http://schemas.microsoft.com/office/powerpoint/2010/main" val="214330009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defRPr/>
            </a:pPr>
            <a:r>
              <a:rPr lang="nl-NL" sz="3600" b="1" dirty="0" smtClean="0">
                <a:solidFill>
                  <a:srgbClr val="FF0000"/>
                </a:solidFill>
                <a:cs typeface="+mj-cs"/>
              </a:rPr>
              <a:t>Oefening: gevoelens beschrijven</a:t>
            </a:r>
          </a:p>
        </p:txBody>
      </p:sp>
      <p:sp>
        <p:nvSpPr>
          <p:cNvPr id="8195" name="Rectangle 3"/>
          <p:cNvSpPr>
            <a:spLocks noGrp="1" noChangeArrowheads="1"/>
          </p:cNvSpPr>
          <p:nvPr>
            <p:ph type="body" idx="1"/>
          </p:nvPr>
        </p:nvSpPr>
        <p:spPr>
          <a:xfrm>
            <a:off x="457200" y="1576917"/>
            <a:ext cx="8001000" cy="5281083"/>
          </a:xfrm>
        </p:spPr>
        <p:txBody>
          <a:bodyPr/>
          <a:lstStyle/>
          <a:p>
            <a:pPr marL="0" indent="0" eaLnBrk="1" hangingPunct="1">
              <a:buFontTx/>
              <a:buNone/>
              <a:defRPr/>
            </a:pPr>
            <a:r>
              <a:rPr lang="nl-NL" dirty="0" smtClean="0">
                <a:cs typeface="+mn-cs"/>
              </a:rPr>
              <a:t>Werkblad met allerlei gevoelens beschrijven</a:t>
            </a:r>
          </a:p>
          <a:p>
            <a:pPr eaLnBrk="1" hangingPunct="1">
              <a:defRPr/>
            </a:pPr>
            <a:r>
              <a:rPr lang="nl-NL" dirty="0" smtClean="0">
                <a:solidFill>
                  <a:srgbClr val="3366FF"/>
                </a:solidFill>
                <a:cs typeface="+mn-cs"/>
              </a:rPr>
              <a:t>Verdrietig</a:t>
            </a:r>
            <a:r>
              <a:rPr lang="nl-NL" dirty="0" smtClean="0">
                <a:cs typeface="+mn-cs"/>
              </a:rPr>
              <a:t>….ben ik als het regent.</a:t>
            </a:r>
          </a:p>
          <a:p>
            <a:pPr eaLnBrk="1" hangingPunct="1">
              <a:defRPr/>
            </a:pPr>
            <a:r>
              <a:rPr lang="nl-NL" dirty="0" smtClean="0">
                <a:solidFill>
                  <a:srgbClr val="FF0000"/>
                </a:solidFill>
                <a:cs typeface="+mn-cs"/>
              </a:rPr>
              <a:t>Boos</a:t>
            </a:r>
            <a:r>
              <a:rPr lang="nl-NL" dirty="0" smtClean="0">
                <a:cs typeface="+mn-cs"/>
              </a:rPr>
              <a:t>…dat merk je niet aan mij….maar ik kan er eindeloos over </a:t>
            </a:r>
            <a:r>
              <a:rPr lang="nl-NL" dirty="0" err="1" smtClean="0">
                <a:cs typeface="+mn-cs"/>
              </a:rPr>
              <a:t>doorpiekeren</a:t>
            </a:r>
            <a:endParaRPr lang="nl-NL" dirty="0" smtClean="0">
              <a:cs typeface="+mn-cs"/>
            </a:endParaRPr>
          </a:p>
          <a:p>
            <a:pPr eaLnBrk="1" hangingPunct="1">
              <a:defRPr/>
            </a:pPr>
            <a:r>
              <a:rPr lang="nl-NL" dirty="0" smtClean="0">
                <a:solidFill>
                  <a:srgbClr val="FF6600"/>
                </a:solidFill>
                <a:cs typeface="+mn-cs"/>
              </a:rPr>
              <a:t>Gelukkig</a:t>
            </a:r>
            <a:r>
              <a:rPr lang="nl-NL" dirty="0" smtClean="0">
                <a:cs typeface="+mn-cs"/>
              </a:rPr>
              <a:t>….als ik buiten ben in de natuur</a:t>
            </a:r>
          </a:p>
          <a:p>
            <a:pPr eaLnBrk="1" hangingPunct="1">
              <a:defRPr/>
            </a:pPr>
            <a:r>
              <a:rPr lang="nl-NL" dirty="0" smtClean="0">
                <a:solidFill>
                  <a:srgbClr val="FF0000"/>
                </a:solidFill>
                <a:cs typeface="+mn-cs"/>
              </a:rPr>
              <a:t>Paniekerig </a:t>
            </a:r>
            <a:r>
              <a:rPr lang="nl-NL" dirty="0" smtClean="0">
                <a:cs typeface="+mn-cs"/>
              </a:rPr>
              <a:t>ben ik….. als ik een nieuwe route moet rijden</a:t>
            </a:r>
          </a:p>
          <a:p>
            <a:pPr marL="0" indent="0" eaLnBrk="1" hangingPunct="1">
              <a:buFontTx/>
              <a:buNone/>
              <a:defRPr/>
            </a:pPr>
            <a:r>
              <a:rPr lang="nl-NL" dirty="0" smtClean="0">
                <a:cs typeface="+mn-cs"/>
              </a:rPr>
              <a:t>En nog veel meer gevoelsomschrijvingen persoonlijk beschrijven</a:t>
            </a:r>
          </a:p>
        </p:txBody>
      </p:sp>
    </p:spTree>
    <p:extLst>
      <p:ext uri="{BB962C8B-B14F-4D97-AF65-F5344CB8AC3E}">
        <p14:creationId xmlns:p14="http://schemas.microsoft.com/office/powerpoint/2010/main" val="8393863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70225"/>
          </a:xfrm>
        </p:spPr>
        <p:txBody>
          <a:bodyPr>
            <a:normAutofit fontScale="90000"/>
          </a:bodyPr>
          <a:lstStyle/>
          <a:p>
            <a:r>
              <a:rPr lang="nl-NL" dirty="0" smtClean="0">
                <a:solidFill>
                  <a:srgbClr val="FF0000"/>
                </a:solidFill>
              </a:rPr>
              <a:t>Gedicht - De Herberg</a:t>
            </a:r>
            <a:endParaRPr lang="nl-NL" dirty="0">
              <a:solidFill>
                <a:srgbClr val="FF0000"/>
              </a:solidFill>
            </a:endParaRPr>
          </a:p>
        </p:txBody>
      </p:sp>
      <p:pic>
        <p:nvPicPr>
          <p:cNvPr id="4" name="Tijdelijke aanduiding voor inhoud 3"/>
          <p:cNvPicPr>
            <a:picLocks noGrp="1" noChangeAspect="1"/>
          </p:cNvPicPr>
          <p:nvPr>
            <p:ph idx="1"/>
          </p:nvPr>
        </p:nvPicPr>
        <p:blipFill>
          <a:blip r:embed="rId2"/>
          <a:srcRect t="24451" b="24451"/>
          <a:stretch>
            <a:fillRect/>
          </a:stretch>
        </p:blipFill>
        <p:spPr>
          <a:xfrm>
            <a:off x="263525" y="1223963"/>
            <a:ext cx="8880475" cy="5513387"/>
          </a:xfrm>
        </p:spPr>
      </p:pic>
    </p:spTree>
    <p:extLst>
      <p:ext uri="{BB962C8B-B14F-4D97-AF65-F5344CB8AC3E}">
        <p14:creationId xmlns:p14="http://schemas.microsoft.com/office/powerpoint/2010/main" val="2494192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Huiswerk</a:t>
            </a:r>
          </a:p>
        </p:txBody>
      </p:sp>
      <p:sp>
        <p:nvSpPr>
          <p:cNvPr id="9219" name="Rectangle 3"/>
          <p:cNvSpPr>
            <a:spLocks noGrp="1" noChangeArrowheads="1"/>
          </p:cNvSpPr>
          <p:nvPr>
            <p:ph type="body" idx="1"/>
          </p:nvPr>
        </p:nvSpPr>
        <p:spPr/>
        <p:txBody>
          <a:bodyPr>
            <a:normAutofit/>
          </a:bodyPr>
          <a:lstStyle/>
          <a:p>
            <a:pPr eaLnBrk="1" hangingPunct="1">
              <a:lnSpc>
                <a:spcPct val="90000"/>
              </a:lnSpc>
              <a:defRPr/>
            </a:pPr>
            <a:r>
              <a:rPr lang="nl-NL" sz="2800" dirty="0" smtClean="0">
                <a:cs typeface="+mn-cs"/>
              </a:rPr>
              <a:t>Eis dagelijks invullen </a:t>
            </a:r>
            <a:r>
              <a:rPr lang="nl-NL" sz="2800" dirty="0" err="1" smtClean="0">
                <a:cs typeface="+mn-cs"/>
              </a:rPr>
              <a:t>mbv</a:t>
            </a:r>
            <a:r>
              <a:rPr lang="nl-NL" sz="2800" dirty="0" smtClean="0">
                <a:cs typeface="+mn-cs"/>
              </a:rPr>
              <a:t> 5 g</a:t>
            </a:r>
            <a:r>
              <a:rPr lang="ja-JP" altLang="nl-NL" sz="2800" dirty="0" smtClean="0">
                <a:latin typeface="Arial"/>
                <a:cs typeface="+mn-cs"/>
              </a:rPr>
              <a:t>’</a:t>
            </a:r>
            <a:r>
              <a:rPr lang="nl-NL" sz="2800" dirty="0" smtClean="0">
                <a:cs typeface="+mn-cs"/>
              </a:rPr>
              <a:t>s</a:t>
            </a:r>
          </a:p>
          <a:p>
            <a:pPr eaLnBrk="1" hangingPunct="1">
              <a:lnSpc>
                <a:spcPct val="90000"/>
              </a:lnSpc>
              <a:defRPr/>
            </a:pPr>
            <a:r>
              <a:rPr lang="nl-NL" sz="2800" dirty="0" smtClean="0">
                <a:cs typeface="+mn-cs"/>
              </a:rPr>
              <a:t>Checklist vaardigheden dagelijks invullen</a:t>
            </a:r>
          </a:p>
          <a:p>
            <a:pPr>
              <a:lnSpc>
                <a:spcPct val="90000"/>
              </a:lnSpc>
              <a:defRPr/>
            </a:pPr>
            <a:r>
              <a:rPr lang="nl-NL" sz="2800" dirty="0" smtClean="0">
                <a:cs typeface="+mn-cs"/>
              </a:rPr>
              <a:t>Doe 3 verschillende ontspanningsoefeningen die bij je passen</a:t>
            </a:r>
          </a:p>
          <a:p>
            <a:pPr marL="0" indent="0">
              <a:lnSpc>
                <a:spcPct val="90000"/>
              </a:lnSpc>
              <a:buNone/>
              <a:defRPr/>
            </a:pPr>
            <a:r>
              <a:rPr lang="nl-NL" sz="2800" dirty="0">
                <a:solidFill>
                  <a:srgbClr val="008000"/>
                </a:solidFill>
              </a:rPr>
              <a:t> </a:t>
            </a:r>
            <a:r>
              <a:rPr lang="nl-NL" sz="2800" dirty="0" smtClean="0">
                <a:solidFill>
                  <a:srgbClr val="008000"/>
                </a:solidFill>
              </a:rPr>
              <a:t>   Strand </a:t>
            </a:r>
            <a:r>
              <a:rPr lang="nl-NL" sz="2800" dirty="0">
                <a:solidFill>
                  <a:srgbClr val="008000"/>
                </a:solidFill>
              </a:rPr>
              <a:t>of Eigen landschap of Eigen </a:t>
            </a:r>
            <a:r>
              <a:rPr lang="nl-NL" sz="2800" dirty="0" smtClean="0">
                <a:solidFill>
                  <a:srgbClr val="008000"/>
                </a:solidFill>
              </a:rPr>
              <a:t>tuin</a:t>
            </a:r>
            <a:endParaRPr lang="nl-NL" sz="2800" dirty="0" smtClean="0">
              <a:cs typeface="+mn-cs"/>
            </a:endParaRPr>
          </a:p>
          <a:p>
            <a:pPr eaLnBrk="1" hangingPunct="1">
              <a:lnSpc>
                <a:spcPct val="90000"/>
              </a:lnSpc>
              <a:defRPr/>
            </a:pPr>
            <a:r>
              <a:rPr lang="nl-NL" sz="2800" dirty="0" smtClean="0">
                <a:cs typeface="+mn-cs"/>
              </a:rPr>
              <a:t>Maak het werkblad 1 Emoties beschrijven</a:t>
            </a:r>
          </a:p>
          <a:p>
            <a:pPr eaLnBrk="1" hangingPunct="1">
              <a:lnSpc>
                <a:spcPct val="90000"/>
              </a:lnSpc>
              <a:defRPr/>
            </a:pPr>
            <a:r>
              <a:rPr lang="nl-NL" sz="2800" dirty="0" smtClean="0">
                <a:cs typeface="+mn-cs"/>
              </a:rPr>
              <a:t>Maak het werkblad 2 Observeren en beschrijven van emoties en gedachten</a:t>
            </a:r>
          </a:p>
          <a:p>
            <a:pPr eaLnBrk="1" hangingPunct="1">
              <a:lnSpc>
                <a:spcPct val="90000"/>
              </a:lnSpc>
              <a:defRPr/>
            </a:pPr>
            <a:r>
              <a:rPr lang="nl-NL" sz="2800" dirty="0" smtClean="0">
                <a:cs typeface="+mn-cs"/>
              </a:rPr>
              <a:t>Lees de samenvatting en bespreek de bijeenkomst met je steungroep</a:t>
            </a:r>
          </a:p>
        </p:txBody>
      </p:sp>
    </p:spTree>
    <p:extLst>
      <p:ext uri="{BB962C8B-B14F-4D97-AF65-F5344CB8AC3E}">
        <p14:creationId xmlns:p14="http://schemas.microsoft.com/office/powerpoint/2010/main" val="345587379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quarter" idx="10"/>
          </p:nvPr>
        </p:nvSpPr>
        <p:spPr/>
        <p:txBody>
          <a:bodyPr/>
          <a:lstStyle/>
          <a:p>
            <a:pPr>
              <a:defRPr/>
            </a:pPr>
            <a:r>
              <a:rPr lang="nl-NL"/>
              <a:t>05 09 06</a:t>
            </a:r>
          </a:p>
        </p:txBody>
      </p:sp>
      <p:sp>
        <p:nvSpPr>
          <p:cNvPr id="172034" name="Rectangle 2"/>
          <p:cNvSpPr>
            <a:spLocks noGrp="1" noChangeArrowheads="1"/>
          </p:cNvSpPr>
          <p:nvPr>
            <p:ph type="title"/>
          </p:nvPr>
        </p:nvSpPr>
        <p:spPr/>
        <p:txBody>
          <a:bodyPr/>
          <a:lstStyle/>
          <a:p>
            <a:pPr eaLnBrk="1" hangingPunct="1">
              <a:defRPr/>
            </a:pPr>
            <a:endParaRPr lang="nl-NL" smtClean="0">
              <a:cs typeface="+mj-cs"/>
            </a:endParaRPr>
          </a:p>
        </p:txBody>
      </p:sp>
      <p:sp>
        <p:nvSpPr>
          <p:cNvPr id="172035" name="Rectangle 3"/>
          <p:cNvSpPr>
            <a:spLocks noGrp="1" noChangeArrowheads="1"/>
          </p:cNvSpPr>
          <p:nvPr>
            <p:ph type="body" idx="1"/>
          </p:nvPr>
        </p:nvSpPr>
        <p:spPr/>
        <p:txBody>
          <a:bodyPr/>
          <a:lstStyle/>
          <a:p>
            <a:pPr eaLnBrk="1" hangingPunct="1">
              <a:defRPr/>
            </a:pPr>
            <a:endParaRPr lang="nl-NL" dirty="0" smtClean="0">
              <a:cs typeface="+mn-cs"/>
            </a:endParaRPr>
          </a:p>
        </p:txBody>
      </p:sp>
      <p:pic>
        <p:nvPicPr>
          <p:cNvPr id="9523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63543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455" r="-431"/>
          <a:stretch/>
        </p:blipFill>
        <p:spPr>
          <a:xfrm>
            <a:off x="0" y="0"/>
            <a:ext cx="9144000" cy="6858000"/>
          </a:xfrm>
        </p:spPr>
      </p:pic>
    </p:spTree>
    <p:extLst>
      <p:ext uri="{BB962C8B-B14F-4D97-AF65-F5344CB8AC3E}">
        <p14:creationId xmlns:p14="http://schemas.microsoft.com/office/powerpoint/2010/main" val="336449984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388" y="476250"/>
            <a:ext cx="8856662" cy="1439863"/>
          </a:xfrm>
          <a:solidFill>
            <a:schemeClr val="bg1"/>
          </a:solidFill>
        </p:spPr>
        <p:txBody>
          <a:bodyPr/>
          <a:lstStyle/>
          <a:p>
            <a:pPr eaLnBrk="1" hangingPunct="1">
              <a:defRPr/>
            </a:pPr>
            <a:r>
              <a:rPr lang="nl-NL" sz="3600" dirty="0" smtClean="0">
                <a:solidFill>
                  <a:srgbClr val="FF0000"/>
                </a:solidFill>
              </a:rPr>
              <a:t>Les 6: Emotie Regulatie Vaardigheid </a:t>
            </a:r>
            <a:r>
              <a:rPr lang="nl-NL" sz="3600" dirty="0">
                <a:solidFill>
                  <a:srgbClr val="FF0000"/>
                </a:solidFill>
              </a:rPr>
              <a:t>3</a:t>
            </a:r>
            <a:r>
              <a:rPr lang="nl-NL" sz="3600" dirty="0" smtClean="0">
                <a:solidFill>
                  <a:srgbClr val="FF0000"/>
                </a:solidFill>
              </a:rPr>
              <a:t>: </a:t>
            </a:r>
            <a:br>
              <a:rPr lang="nl-NL" sz="3600" dirty="0" smtClean="0">
                <a:solidFill>
                  <a:srgbClr val="FF0000"/>
                </a:solidFill>
              </a:rPr>
            </a:br>
            <a:r>
              <a:rPr lang="nl-NL" sz="3600" dirty="0" smtClean="0">
                <a:solidFill>
                  <a:srgbClr val="FF0000"/>
                </a:solidFill>
              </a:rPr>
              <a:t>Afleiding zoeken </a:t>
            </a:r>
            <a:endParaRPr lang="nl-NL" sz="3600" dirty="0" smtClean="0">
              <a:solidFill>
                <a:srgbClr val="FF0000"/>
              </a:solidFill>
              <a:cs typeface="+mj-cs"/>
            </a:endParaRPr>
          </a:p>
        </p:txBody>
      </p:sp>
      <p:sp>
        <p:nvSpPr>
          <p:cNvPr id="2051" name="Rectangle 3"/>
          <p:cNvSpPr>
            <a:spLocks noGrp="1" noChangeArrowheads="1"/>
          </p:cNvSpPr>
          <p:nvPr>
            <p:ph type="subTitle" idx="1"/>
          </p:nvPr>
        </p:nvSpPr>
        <p:spPr>
          <a:xfrm>
            <a:off x="468313" y="2349500"/>
            <a:ext cx="8207375" cy="4103688"/>
          </a:xfrm>
        </p:spPr>
        <p:txBody>
          <a:bodyPr/>
          <a:lstStyle/>
          <a:p>
            <a:pPr eaLnBrk="1" hangingPunct="1">
              <a:defRPr/>
            </a:pPr>
            <a:r>
              <a:rPr lang="nl-NL" sz="2800" dirty="0" smtClean="0">
                <a:solidFill>
                  <a:schemeClr val="tx1"/>
                </a:solidFill>
                <a:cs typeface="+mn-cs"/>
              </a:rPr>
              <a:t>Je </a:t>
            </a:r>
            <a:r>
              <a:rPr lang="nl-NL" dirty="0" smtClean="0">
                <a:solidFill>
                  <a:schemeClr val="tx1"/>
                </a:solidFill>
                <a:cs typeface="+mn-cs"/>
              </a:rPr>
              <a:t>aandacht</a:t>
            </a:r>
            <a:r>
              <a:rPr lang="nl-NL" sz="2800" dirty="0" smtClean="0">
                <a:solidFill>
                  <a:schemeClr val="tx1"/>
                </a:solidFill>
                <a:cs typeface="+mn-cs"/>
              </a:rPr>
              <a:t> verplaatsen naar positieve of neutrale gedachten en activiteiten</a:t>
            </a:r>
            <a:endParaRPr lang="nl-NL" sz="2800" dirty="0" smtClean="0">
              <a:cs typeface="+mn-cs"/>
            </a:endParaRPr>
          </a:p>
        </p:txBody>
      </p:sp>
      <p:pic>
        <p:nvPicPr>
          <p:cNvPr id="97283" name="Picture 4" descr="dikke du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3429000"/>
            <a:ext cx="388778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6041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74638"/>
            <a:ext cx="8990194" cy="1143000"/>
          </a:xfrm>
        </p:spPr>
        <p:txBody>
          <a:bodyPr>
            <a:normAutofit/>
          </a:bodyPr>
          <a:lstStyle/>
          <a:p>
            <a:pPr eaLnBrk="1" hangingPunct="1">
              <a:defRPr/>
            </a:pPr>
            <a:r>
              <a:rPr lang="nl-NL" dirty="0" smtClean="0">
                <a:latin typeface="+mn-lt"/>
                <a:cs typeface="+mj-cs"/>
              </a:rPr>
              <a:t>Wees geduldig….alles heeft zijn tijd</a:t>
            </a:r>
          </a:p>
        </p:txBody>
      </p:sp>
      <p:sp>
        <p:nvSpPr>
          <p:cNvPr id="6147" name="Rectangle 3"/>
          <p:cNvSpPr>
            <a:spLocks noGrp="1" noChangeArrowheads="1"/>
          </p:cNvSpPr>
          <p:nvPr>
            <p:ph type="body" idx="1"/>
          </p:nvPr>
        </p:nvSpPr>
        <p:spPr/>
        <p:txBody>
          <a:bodyPr/>
          <a:lstStyle/>
          <a:p>
            <a:pPr marL="0" indent="0" eaLnBrk="1" hangingPunct="1">
              <a:buFontTx/>
              <a:buNone/>
              <a:defRPr/>
            </a:pPr>
            <a:r>
              <a:rPr lang="en-US" dirty="0" err="1" smtClean="0">
                <a:cs typeface="+mn-cs"/>
              </a:rPr>
              <a:t>Alles</a:t>
            </a:r>
            <a:r>
              <a:rPr lang="en-US" dirty="0" smtClean="0">
                <a:cs typeface="+mn-cs"/>
              </a:rPr>
              <a:t> </a:t>
            </a:r>
            <a:r>
              <a:rPr lang="en-US" dirty="0" err="1" smtClean="0">
                <a:cs typeface="+mn-cs"/>
              </a:rPr>
              <a:t>heeft</a:t>
            </a:r>
            <a:r>
              <a:rPr lang="en-US" dirty="0" smtClean="0">
                <a:cs typeface="+mn-cs"/>
              </a:rPr>
              <a:t> </a:t>
            </a:r>
            <a:r>
              <a:rPr lang="en-US" dirty="0" err="1" smtClean="0">
                <a:cs typeface="+mn-cs"/>
              </a:rPr>
              <a:t>zijn</a:t>
            </a:r>
            <a:r>
              <a:rPr lang="en-US" dirty="0" smtClean="0">
                <a:cs typeface="+mn-cs"/>
              </a:rPr>
              <a:t> </a:t>
            </a:r>
            <a:r>
              <a:rPr lang="en-US" dirty="0" err="1" smtClean="0">
                <a:cs typeface="+mn-cs"/>
              </a:rPr>
              <a:t>tijd</a:t>
            </a:r>
            <a:r>
              <a:rPr lang="en-US" dirty="0" smtClean="0">
                <a:cs typeface="+mn-cs"/>
              </a:rPr>
              <a:t> </a:t>
            </a:r>
          </a:p>
        </p:txBody>
      </p:sp>
      <p:pic>
        <p:nvPicPr>
          <p:cNvPr id="4" name="Afbeelding 3"/>
          <p:cNvPicPr>
            <a:picLocks noChangeAspect="1"/>
          </p:cNvPicPr>
          <p:nvPr/>
        </p:nvPicPr>
        <p:blipFill>
          <a:blip r:embed="rId2"/>
          <a:stretch>
            <a:fillRect/>
          </a:stretch>
        </p:blipFill>
        <p:spPr>
          <a:xfrm>
            <a:off x="457200" y="1629080"/>
            <a:ext cx="7639929" cy="4859357"/>
          </a:xfrm>
          <a:prstGeom prst="rect">
            <a:avLst/>
          </a:prstGeom>
        </p:spPr>
      </p:pic>
    </p:spTree>
    <p:extLst>
      <p:ext uri="{BB962C8B-B14F-4D97-AF65-F5344CB8AC3E}">
        <p14:creationId xmlns:p14="http://schemas.microsoft.com/office/powerpoint/2010/main" val="3480299859"/>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Agenda les 6:</a:t>
            </a:r>
          </a:p>
        </p:txBody>
      </p:sp>
      <p:sp>
        <p:nvSpPr>
          <p:cNvPr id="3075" name="Rectangle 3"/>
          <p:cNvSpPr>
            <a:spLocks noGrp="1" noChangeArrowheads="1"/>
          </p:cNvSpPr>
          <p:nvPr>
            <p:ph type="body" idx="1"/>
          </p:nvPr>
        </p:nvSpPr>
        <p:spPr/>
        <p:txBody>
          <a:bodyPr/>
          <a:lstStyle/>
          <a:p>
            <a:pPr marL="609600" indent="-609600" eaLnBrk="1" hangingPunct="1">
              <a:buFontTx/>
              <a:buAutoNum type="arabicPeriod"/>
              <a:defRPr/>
            </a:pPr>
            <a:r>
              <a:rPr lang="nl-NL" sz="2400" dirty="0" smtClean="0">
                <a:cs typeface="+mn-cs"/>
              </a:rPr>
              <a:t>Ontspanningsoefening: </a:t>
            </a:r>
            <a:r>
              <a:rPr lang="nl-NL" sz="2400" dirty="0" smtClean="0">
                <a:solidFill>
                  <a:srgbClr val="FF6600"/>
                </a:solidFill>
                <a:cs typeface="+mn-cs"/>
              </a:rPr>
              <a:t>Muziek</a:t>
            </a:r>
          </a:p>
          <a:p>
            <a:pPr marL="609600" indent="-609600" eaLnBrk="1" hangingPunct="1">
              <a:buFontTx/>
              <a:buAutoNum type="arabicPeriod"/>
              <a:defRPr/>
            </a:pPr>
            <a:r>
              <a:rPr lang="nl-NL" sz="2400" dirty="0" smtClean="0">
                <a:cs typeface="+mn-cs"/>
              </a:rPr>
              <a:t>Huiswerk bespreken: EIS, Checklist, ontspanningsoefening (strand/landschap), beschrijven</a:t>
            </a:r>
          </a:p>
          <a:p>
            <a:pPr marL="609600" indent="-609600" eaLnBrk="1" hangingPunct="1">
              <a:buFontTx/>
              <a:buAutoNum type="arabicPeriod"/>
              <a:defRPr/>
            </a:pPr>
            <a:r>
              <a:rPr lang="nl-NL" sz="2400" dirty="0" smtClean="0">
                <a:cs typeface="+mn-cs"/>
              </a:rPr>
              <a:t>Emotie Regulatie Vaardigheid 3: </a:t>
            </a:r>
            <a:r>
              <a:rPr lang="nl-NL" sz="2400" dirty="0" smtClean="0">
                <a:solidFill>
                  <a:srgbClr val="FF6600"/>
                </a:solidFill>
                <a:cs typeface="+mn-cs"/>
              </a:rPr>
              <a:t>Je aandacht verplaatsen-Afleiding zoeken</a:t>
            </a:r>
          </a:p>
          <a:p>
            <a:pPr marL="609600" indent="-609600" eaLnBrk="1" hangingPunct="1">
              <a:buFontTx/>
              <a:buAutoNum type="arabicPeriod"/>
              <a:defRPr/>
            </a:pPr>
            <a:r>
              <a:rPr lang="nl-NL" sz="2400" dirty="0" smtClean="0">
                <a:cs typeface="+mn-cs"/>
              </a:rPr>
              <a:t>Huiswerk</a:t>
            </a:r>
          </a:p>
          <a:p>
            <a:pPr marL="609600" indent="-609600" eaLnBrk="1" hangingPunct="1">
              <a:buFontTx/>
              <a:buNone/>
              <a:defRPr/>
            </a:pPr>
            <a:endParaRPr lang="nl-NL" dirty="0" smtClean="0">
              <a:cs typeface="+mn-cs"/>
            </a:endParaRPr>
          </a:p>
        </p:txBody>
      </p:sp>
      <p:pic>
        <p:nvPicPr>
          <p:cNvPr id="2" name="Afbeelding 1"/>
          <p:cNvPicPr>
            <a:picLocks noChangeAspect="1"/>
          </p:cNvPicPr>
          <p:nvPr/>
        </p:nvPicPr>
        <p:blipFill>
          <a:blip r:embed="rId2"/>
          <a:stretch>
            <a:fillRect/>
          </a:stretch>
        </p:blipFill>
        <p:spPr>
          <a:xfrm>
            <a:off x="3365500" y="4076700"/>
            <a:ext cx="4940300" cy="1638300"/>
          </a:xfrm>
          <a:prstGeom prst="rect">
            <a:avLst/>
          </a:prstGeom>
        </p:spPr>
      </p:pic>
    </p:spTree>
    <p:extLst>
      <p:ext uri="{BB962C8B-B14F-4D97-AF65-F5344CB8AC3E}">
        <p14:creationId xmlns:p14="http://schemas.microsoft.com/office/powerpoint/2010/main" val="3126771558"/>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2250" y="274638"/>
            <a:ext cx="8464550" cy="931862"/>
          </a:xfrm>
        </p:spPr>
        <p:txBody>
          <a:bodyPr>
            <a:normAutofit/>
          </a:bodyPr>
          <a:lstStyle/>
          <a:p>
            <a:pPr algn="l" eaLnBrk="1" hangingPunct="1">
              <a:defRPr/>
            </a:pPr>
            <a:r>
              <a:rPr lang="nl-NL" sz="2800" b="1" dirty="0">
                <a:solidFill>
                  <a:srgbClr val="FF0000"/>
                </a:solidFill>
              </a:rPr>
              <a:t>V</a:t>
            </a:r>
            <a:r>
              <a:rPr lang="nl-NL" sz="2800" b="1" dirty="0" smtClean="0">
                <a:solidFill>
                  <a:srgbClr val="FF0000"/>
                </a:solidFill>
                <a:cs typeface="+mj-cs"/>
              </a:rPr>
              <a:t>ormen van afleiding zoeken -aandacht verplaatsen</a:t>
            </a:r>
          </a:p>
        </p:txBody>
      </p:sp>
      <p:sp>
        <p:nvSpPr>
          <p:cNvPr id="6147" name="Rectangle 3"/>
          <p:cNvSpPr>
            <a:spLocks noGrp="1" noChangeArrowheads="1"/>
          </p:cNvSpPr>
          <p:nvPr>
            <p:ph type="body" idx="1"/>
          </p:nvPr>
        </p:nvSpPr>
        <p:spPr>
          <a:xfrm>
            <a:off x="323850" y="1981200"/>
            <a:ext cx="8640763" cy="4760913"/>
          </a:xfrm>
        </p:spPr>
        <p:txBody>
          <a:bodyPr/>
          <a:lstStyle/>
          <a:p>
            <a:pPr marL="514350" indent="-514350" eaLnBrk="1" hangingPunct="1">
              <a:buFontTx/>
              <a:buAutoNum type="arabicPeriod"/>
              <a:defRPr/>
            </a:pPr>
            <a:r>
              <a:rPr lang="nl-NL" dirty="0" smtClean="0">
                <a:cs typeface="+mn-cs"/>
              </a:rPr>
              <a:t>Afleiding zoeken – leuke activiteiten en activiteiten die voldoening geven</a:t>
            </a:r>
          </a:p>
          <a:p>
            <a:pPr marL="0" indent="0" eaLnBrk="1" hangingPunct="1">
              <a:buFontTx/>
              <a:buNone/>
              <a:defRPr/>
            </a:pPr>
            <a:r>
              <a:rPr lang="nl-NL" dirty="0" smtClean="0">
                <a:cs typeface="+mn-cs"/>
              </a:rPr>
              <a:t>2. Aanmoediging</a:t>
            </a:r>
          </a:p>
          <a:p>
            <a:pPr marL="0" indent="0" eaLnBrk="1" hangingPunct="1">
              <a:buFontTx/>
              <a:buNone/>
              <a:defRPr/>
            </a:pPr>
            <a:r>
              <a:rPr lang="nl-NL" dirty="0" smtClean="0">
                <a:cs typeface="+mn-cs"/>
              </a:rPr>
              <a:t>3. Concentratie</a:t>
            </a:r>
          </a:p>
          <a:p>
            <a:pPr marL="0" indent="0" eaLnBrk="1" hangingPunct="1">
              <a:buFontTx/>
              <a:buNone/>
              <a:defRPr/>
            </a:pPr>
            <a:r>
              <a:rPr lang="nl-NL" dirty="0" smtClean="0">
                <a:cs typeface="+mn-cs"/>
              </a:rPr>
              <a:t>4. Ontspanning</a:t>
            </a:r>
          </a:p>
          <a:p>
            <a:pPr marL="0" indent="0" eaLnBrk="1" hangingPunct="1">
              <a:buFontTx/>
              <a:buNone/>
              <a:defRPr/>
            </a:pPr>
            <a:r>
              <a:rPr lang="nl-NL" dirty="0" smtClean="0">
                <a:cs typeface="+mn-cs"/>
              </a:rPr>
              <a:t>5. Verbindingsschakel  </a:t>
            </a:r>
          </a:p>
        </p:txBody>
      </p:sp>
      <p:pic>
        <p:nvPicPr>
          <p:cNvPr id="99331" name="Picture 4" descr="beer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3789363"/>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78865"/>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188913"/>
            <a:ext cx="8278812" cy="1038754"/>
          </a:xfrm>
        </p:spPr>
        <p:txBody>
          <a:bodyPr>
            <a:normAutofit fontScale="90000"/>
          </a:bodyPr>
          <a:lstStyle/>
          <a:p>
            <a:pPr eaLnBrk="1" hangingPunct="1">
              <a:defRPr/>
            </a:pPr>
            <a:r>
              <a:rPr lang="nl-NL" sz="3200" dirty="0" smtClean="0">
                <a:solidFill>
                  <a:srgbClr val="FF0000"/>
                </a:solidFill>
                <a:cs typeface="+mj-cs"/>
              </a:rPr>
              <a:t>1.</a:t>
            </a:r>
            <a:r>
              <a:rPr lang="nl-NL" sz="3200" dirty="0" smtClean="0">
                <a:solidFill>
                  <a:srgbClr val="262699"/>
                </a:solidFill>
                <a:cs typeface="+mj-cs"/>
              </a:rPr>
              <a:t> </a:t>
            </a:r>
            <a:r>
              <a:rPr lang="nl-NL" sz="3200" dirty="0" smtClean="0">
                <a:solidFill>
                  <a:srgbClr val="FF0000"/>
                </a:solidFill>
                <a:cs typeface="+mj-cs"/>
              </a:rPr>
              <a:t>Afleiding zoeken: leuke dingen of dingen die voldoening geven</a:t>
            </a:r>
          </a:p>
        </p:txBody>
      </p:sp>
      <p:sp>
        <p:nvSpPr>
          <p:cNvPr id="7171" name="Rectangle 3"/>
          <p:cNvSpPr>
            <a:spLocks noGrp="1" noChangeArrowheads="1"/>
          </p:cNvSpPr>
          <p:nvPr>
            <p:ph type="body" idx="1"/>
          </p:nvPr>
        </p:nvSpPr>
        <p:spPr>
          <a:xfrm>
            <a:off x="179388" y="1628775"/>
            <a:ext cx="8964612" cy="5113338"/>
          </a:xfrm>
        </p:spPr>
        <p:txBody>
          <a:bodyPr/>
          <a:lstStyle/>
          <a:p>
            <a:pPr marL="0" indent="0" eaLnBrk="1" hangingPunct="1">
              <a:buFontTx/>
              <a:buNone/>
              <a:defRPr/>
            </a:pPr>
            <a:endParaRPr lang="nl-NL" dirty="0" smtClean="0">
              <a:cs typeface="+mn-cs"/>
            </a:endParaRPr>
          </a:p>
        </p:txBody>
      </p:sp>
      <p:pic>
        <p:nvPicPr>
          <p:cNvPr id="100355" name="Picture 4" descr="schoonmake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628775"/>
            <a:ext cx="18288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dou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2217738"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knopen aanzet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644900"/>
            <a:ext cx="296068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descr="hond wande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628775"/>
            <a:ext cx="23764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4" descr="boekhou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100" y="4954588"/>
            <a:ext cx="18859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6" descr="strijk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4287838"/>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Afbeelding 2" descr="rbs1_0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188" y="3910013"/>
            <a:ext cx="352425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81160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defRPr/>
            </a:pPr>
            <a:r>
              <a:rPr lang="en-US" sz="3600" dirty="0" smtClean="0">
                <a:solidFill>
                  <a:srgbClr val="FF0000"/>
                </a:solidFill>
                <a:cs typeface="+mj-cs"/>
              </a:rPr>
              <a:t>2. </a:t>
            </a:r>
            <a:r>
              <a:rPr lang="en-US" sz="3600" dirty="0" err="1" smtClean="0">
                <a:solidFill>
                  <a:srgbClr val="FF0000"/>
                </a:solidFill>
                <a:cs typeface="+mj-cs"/>
              </a:rPr>
              <a:t>Bemoedigende</a:t>
            </a:r>
            <a:r>
              <a:rPr lang="en-US" sz="3600" dirty="0" smtClean="0">
                <a:solidFill>
                  <a:srgbClr val="FF0000"/>
                </a:solidFill>
                <a:cs typeface="+mj-cs"/>
              </a:rPr>
              <a:t> </a:t>
            </a:r>
            <a:r>
              <a:rPr lang="en-US" sz="3600" dirty="0" err="1" smtClean="0">
                <a:solidFill>
                  <a:srgbClr val="FF0000"/>
                </a:solidFill>
                <a:cs typeface="+mj-cs"/>
              </a:rPr>
              <a:t>zinnen</a:t>
            </a:r>
            <a:endParaRPr lang="en-US" sz="3600" dirty="0" smtClean="0">
              <a:solidFill>
                <a:srgbClr val="FF0000"/>
              </a:solidFill>
              <a:cs typeface="+mj-cs"/>
            </a:endParaRPr>
          </a:p>
        </p:txBody>
      </p:sp>
      <p:sp>
        <p:nvSpPr>
          <p:cNvPr id="15363" name="Rectangle 3"/>
          <p:cNvSpPr>
            <a:spLocks noGrp="1" noChangeArrowheads="1"/>
          </p:cNvSpPr>
          <p:nvPr>
            <p:ph type="body" idx="1"/>
          </p:nvPr>
        </p:nvSpPr>
        <p:spPr/>
        <p:txBody>
          <a:bodyPr/>
          <a:lstStyle/>
          <a:p>
            <a:pPr eaLnBrk="1" hangingPunct="1">
              <a:defRPr/>
            </a:pPr>
            <a:r>
              <a:rPr lang="en-US" dirty="0" smtClean="0">
                <a:cs typeface="+mn-cs"/>
              </a:rPr>
              <a:t>Het </a:t>
            </a:r>
            <a:r>
              <a:rPr lang="en-US" dirty="0" err="1" smtClean="0">
                <a:cs typeface="+mn-cs"/>
              </a:rPr>
              <a:t>gaat</a:t>
            </a:r>
            <a:r>
              <a:rPr lang="en-US" dirty="0" smtClean="0">
                <a:cs typeface="+mn-cs"/>
              </a:rPr>
              <a:t> </a:t>
            </a:r>
            <a:r>
              <a:rPr lang="en-US" dirty="0" err="1" smtClean="0">
                <a:cs typeface="+mn-cs"/>
              </a:rPr>
              <a:t>weer</a:t>
            </a:r>
            <a:r>
              <a:rPr lang="en-US" dirty="0" smtClean="0">
                <a:cs typeface="+mn-cs"/>
              </a:rPr>
              <a:t> </a:t>
            </a:r>
            <a:r>
              <a:rPr lang="en-US" dirty="0" err="1" smtClean="0">
                <a:cs typeface="+mn-cs"/>
              </a:rPr>
              <a:t>voorbij</a:t>
            </a:r>
            <a:endParaRPr lang="en-US" dirty="0" smtClean="0">
              <a:cs typeface="+mn-cs"/>
            </a:endParaRPr>
          </a:p>
          <a:p>
            <a:pPr eaLnBrk="1" hangingPunct="1">
              <a:defRPr/>
            </a:pPr>
            <a:r>
              <a:rPr lang="en-US" dirty="0" err="1" smtClean="0">
                <a:cs typeface="+mn-cs"/>
              </a:rPr>
              <a:t>Morgen</a:t>
            </a:r>
            <a:r>
              <a:rPr lang="en-US" dirty="0" smtClean="0">
                <a:cs typeface="+mn-cs"/>
              </a:rPr>
              <a:t> </a:t>
            </a:r>
            <a:r>
              <a:rPr lang="en-US" dirty="0" err="1" smtClean="0">
                <a:cs typeface="+mn-cs"/>
              </a:rPr>
              <a:t>weer</a:t>
            </a:r>
            <a:r>
              <a:rPr lang="en-US" dirty="0" smtClean="0">
                <a:cs typeface="+mn-cs"/>
              </a:rPr>
              <a:t> </a:t>
            </a:r>
            <a:r>
              <a:rPr lang="en-US" dirty="0" err="1" smtClean="0">
                <a:cs typeface="+mn-cs"/>
              </a:rPr>
              <a:t>een</a:t>
            </a:r>
            <a:r>
              <a:rPr lang="en-US" dirty="0" smtClean="0">
                <a:cs typeface="+mn-cs"/>
              </a:rPr>
              <a:t> dag</a:t>
            </a:r>
          </a:p>
          <a:p>
            <a:pPr eaLnBrk="1" hangingPunct="1">
              <a:defRPr/>
            </a:pPr>
            <a:r>
              <a:rPr lang="en-US" dirty="0" err="1" smtClean="0">
                <a:cs typeface="+mn-cs"/>
              </a:rPr>
              <a:t>Ik</a:t>
            </a:r>
            <a:r>
              <a:rPr lang="en-US" dirty="0" smtClean="0">
                <a:cs typeface="+mn-cs"/>
              </a:rPr>
              <a:t> </a:t>
            </a:r>
            <a:r>
              <a:rPr lang="en-US" dirty="0" err="1" smtClean="0">
                <a:cs typeface="+mn-cs"/>
              </a:rPr>
              <a:t>kan</a:t>
            </a:r>
            <a:r>
              <a:rPr lang="en-US" dirty="0" smtClean="0">
                <a:cs typeface="+mn-cs"/>
              </a:rPr>
              <a:t> het </a:t>
            </a:r>
            <a:r>
              <a:rPr lang="en-US" dirty="0" err="1" smtClean="0">
                <a:cs typeface="+mn-cs"/>
              </a:rPr>
              <a:t>aan</a:t>
            </a:r>
            <a:endParaRPr lang="en-US" dirty="0" smtClean="0">
              <a:cs typeface="+mn-cs"/>
            </a:endParaRPr>
          </a:p>
          <a:p>
            <a:pPr eaLnBrk="1" hangingPunct="1">
              <a:defRPr/>
            </a:pPr>
            <a:r>
              <a:rPr lang="en-US" dirty="0" err="1" smtClean="0">
                <a:cs typeface="+mn-cs"/>
              </a:rPr>
              <a:t>Ik</a:t>
            </a:r>
            <a:r>
              <a:rPr lang="en-US" dirty="0" smtClean="0">
                <a:cs typeface="+mn-cs"/>
              </a:rPr>
              <a:t> </a:t>
            </a:r>
            <a:r>
              <a:rPr lang="en-US" dirty="0" err="1" smtClean="0">
                <a:cs typeface="+mn-cs"/>
              </a:rPr>
              <a:t>bel</a:t>
            </a:r>
            <a:r>
              <a:rPr lang="en-US" dirty="0" smtClean="0">
                <a:cs typeface="+mn-cs"/>
              </a:rPr>
              <a:t> </a:t>
            </a:r>
            <a:r>
              <a:rPr lang="en-US" dirty="0" err="1" smtClean="0">
                <a:cs typeface="+mn-cs"/>
              </a:rPr>
              <a:t>iemand</a:t>
            </a:r>
            <a:r>
              <a:rPr lang="en-US" dirty="0" smtClean="0">
                <a:cs typeface="+mn-cs"/>
              </a:rPr>
              <a:t> nu</a:t>
            </a:r>
          </a:p>
        </p:txBody>
      </p:sp>
      <p:pic>
        <p:nvPicPr>
          <p:cNvPr id="101379"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2636838"/>
            <a:ext cx="35814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8275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3. Concentratie</a:t>
            </a:r>
          </a:p>
        </p:txBody>
      </p:sp>
      <p:sp>
        <p:nvSpPr>
          <p:cNvPr id="9219" name="Rectangle 3"/>
          <p:cNvSpPr>
            <a:spLocks noGrp="1" noChangeArrowheads="1"/>
          </p:cNvSpPr>
          <p:nvPr>
            <p:ph type="body" idx="1"/>
          </p:nvPr>
        </p:nvSpPr>
        <p:spPr/>
        <p:txBody>
          <a:bodyPr/>
          <a:lstStyle/>
          <a:p>
            <a:pPr eaLnBrk="1" hangingPunct="1">
              <a:defRPr/>
            </a:pPr>
            <a:r>
              <a:rPr lang="en-US" dirty="0" smtClean="0">
                <a:cs typeface="+mn-cs"/>
              </a:rPr>
              <a:t>Van 100 met 3 of 7 </a:t>
            </a:r>
            <a:r>
              <a:rPr lang="en-US" dirty="0" err="1" smtClean="0">
                <a:cs typeface="+mn-cs"/>
              </a:rPr>
              <a:t>naar</a:t>
            </a:r>
            <a:r>
              <a:rPr lang="en-US" dirty="0" smtClean="0">
                <a:cs typeface="+mn-cs"/>
              </a:rPr>
              <a:t> </a:t>
            </a:r>
            <a:r>
              <a:rPr lang="en-US" dirty="0" err="1" smtClean="0">
                <a:cs typeface="+mn-cs"/>
              </a:rPr>
              <a:t>beneden</a:t>
            </a:r>
            <a:r>
              <a:rPr lang="en-US" dirty="0" smtClean="0">
                <a:cs typeface="+mn-cs"/>
              </a:rPr>
              <a:t> </a:t>
            </a:r>
            <a:r>
              <a:rPr lang="en-US" dirty="0" err="1" smtClean="0">
                <a:cs typeface="+mn-cs"/>
              </a:rPr>
              <a:t>tellen</a:t>
            </a:r>
            <a:endParaRPr lang="en-US" dirty="0" smtClean="0">
              <a:cs typeface="+mn-cs"/>
            </a:endParaRPr>
          </a:p>
          <a:p>
            <a:pPr eaLnBrk="1" hangingPunct="1">
              <a:defRPr/>
            </a:pPr>
            <a:r>
              <a:rPr lang="en-US" dirty="0" err="1" smtClean="0">
                <a:cs typeface="+mn-cs"/>
              </a:rPr>
              <a:t>Jongleren</a:t>
            </a:r>
            <a:endParaRPr lang="en-US" dirty="0" smtClean="0">
              <a:cs typeface="+mn-cs"/>
            </a:endParaRPr>
          </a:p>
          <a:p>
            <a:pPr eaLnBrk="1" hangingPunct="1">
              <a:defRPr/>
            </a:pPr>
            <a:r>
              <a:rPr lang="en-US" dirty="0" err="1" smtClean="0">
                <a:cs typeface="+mn-cs"/>
              </a:rPr>
              <a:t>Computerspel</a:t>
            </a:r>
            <a:endParaRPr lang="en-US" dirty="0" smtClean="0">
              <a:cs typeface="+mn-cs"/>
            </a:endParaRPr>
          </a:p>
          <a:p>
            <a:pPr eaLnBrk="1" hangingPunct="1">
              <a:defRPr/>
            </a:pPr>
            <a:r>
              <a:rPr lang="en-US" dirty="0" err="1" smtClean="0">
                <a:cs typeface="+mn-cs"/>
              </a:rPr>
              <a:t>Lezen</a:t>
            </a:r>
            <a:r>
              <a:rPr lang="en-US" dirty="0" smtClean="0">
                <a:cs typeface="+mn-cs"/>
              </a:rPr>
              <a:t> </a:t>
            </a:r>
          </a:p>
        </p:txBody>
      </p:sp>
      <p:pic>
        <p:nvPicPr>
          <p:cNvPr id="102403" name="Picture 5" descr="handwe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357563"/>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 descr="strij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64490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Afbeelding 1" descr="j031688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076700"/>
            <a:ext cx="18002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68797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4. Ontspanning</a:t>
            </a:r>
          </a:p>
        </p:txBody>
      </p:sp>
      <p:sp>
        <p:nvSpPr>
          <p:cNvPr id="10243" name="Rectangle 3"/>
          <p:cNvSpPr>
            <a:spLocks noGrp="1" noChangeArrowheads="1"/>
          </p:cNvSpPr>
          <p:nvPr>
            <p:ph type="body" idx="1"/>
          </p:nvPr>
        </p:nvSpPr>
        <p:spPr>
          <a:xfrm>
            <a:off x="685800" y="1981200"/>
            <a:ext cx="8458200" cy="4876800"/>
          </a:xfrm>
        </p:spPr>
        <p:txBody>
          <a:bodyPr/>
          <a:lstStyle/>
          <a:p>
            <a:pPr eaLnBrk="1" hangingPunct="1">
              <a:defRPr/>
            </a:pPr>
            <a:endParaRPr lang="en-US" dirty="0" smtClean="0">
              <a:cs typeface="+mn-cs"/>
            </a:endParaRPr>
          </a:p>
        </p:txBody>
      </p:sp>
      <p:pic>
        <p:nvPicPr>
          <p:cNvPr id="103427" name="Picture 4" descr="ontspanni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89138"/>
            <a:ext cx="439261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descr="ontspannin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916113"/>
            <a:ext cx="3046412"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Afbeelding 1" descr="DownloadedFile 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941888"/>
            <a:ext cx="234791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Afbeelding 2" descr="WL00276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736975"/>
            <a:ext cx="19145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Afbeelding 3" descr="AA027448.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3713163"/>
            <a:ext cx="2557463"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Afbeelding 4" descr="j031674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149725"/>
            <a:ext cx="279241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72319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5. Verbindingsschakel</a:t>
            </a:r>
          </a:p>
        </p:txBody>
      </p:sp>
      <p:sp>
        <p:nvSpPr>
          <p:cNvPr id="11267" name="Rectangle 3"/>
          <p:cNvSpPr>
            <a:spLocks noGrp="1" noChangeArrowheads="1"/>
          </p:cNvSpPr>
          <p:nvPr>
            <p:ph type="body" idx="1"/>
          </p:nvPr>
        </p:nvSpPr>
        <p:spPr/>
        <p:txBody>
          <a:bodyPr/>
          <a:lstStyle/>
          <a:p>
            <a:pPr eaLnBrk="1" hangingPunct="1">
              <a:defRPr/>
            </a:pPr>
            <a:r>
              <a:rPr lang="en-US" dirty="0" err="1" smtClean="0">
                <a:cs typeface="+mn-cs"/>
              </a:rPr>
              <a:t>Wat</a:t>
            </a:r>
            <a:r>
              <a:rPr lang="en-US" dirty="0" smtClean="0">
                <a:cs typeface="+mn-cs"/>
              </a:rPr>
              <a:t> </a:t>
            </a:r>
            <a:r>
              <a:rPr lang="en-US" dirty="0" err="1" smtClean="0">
                <a:cs typeface="+mn-cs"/>
              </a:rPr>
              <a:t>geeft</a:t>
            </a:r>
            <a:r>
              <a:rPr lang="en-US" dirty="0" smtClean="0">
                <a:cs typeface="+mn-cs"/>
              </a:rPr>
              <a:t> je </a:t>
            </a:r>
            <a:r>
              <a:rPr lang="en-US" dirty="0" err="1" smtClean="0">
                <a:cs typeface="+mn-cs"/>
              </a:rPr>
              <a:t>troost</a:t>
            </a:r>
            <a:r>
              <a:rPr lang="en-US" dirty="0" smtClean="0">
                <a:cs typeface="+mn-cs"/>
              </a:rPr>
              <a:t>, </a:t>
            </a:r>
            <a:r>
              <a:rPr lang="en-US" dirty="0" err="1" smtClean="0">
                <a:cs typeface="+mn-cs"/>
              </a:rPr>
              <a:t>een</a:t>
            </a:r>
            <a:r>
              <a:rPr lang="en-US" dirty="0" smtClean="0">
                <a:cs typeface="+mn-cs"/>
              </a:rPr>
              <a:t> </a:t>
            </a:r>
            <a:r>
              <a:rPr lang="en-US" dirty="0" err="1" smtClean="0">
                <a:cs typeface="+mn-cs"/>
              </a:rPr>
              <a:t>goed</a:t>
            </a:r>
            <a:r>
              <a:rPr lang="en-US" dirty="0" smtClean="0">
                <a:cs typeface="+mn-cs"/>
              </a:rPr>
              <a:t> </a:t>
            </a:r>
            <a:r>
              <a:rPr lang="en-US" dirty="0" err="1" smtClean="0">
                <a:cs typeface="+mn-cs"/>
              </a:rPr>
              <a:t>gevoel</a:t>
            </a:r>
            <a:r>
              <a:rPr lang="en-US" dirty="0" smtClean="0">
                <a:cs typeface="+mn-cs"/>
              </a:rPr>
              <a:t> </a:t>
            </a:r>
          </a:p>
        </p:txBody>
      </p:sp>
      <p:pic>
        <p:nvPicPr>
          <p:cNvPr id="104451" name="Picture 4" descr="beert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20040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0"/>
            <a:ext cx="2960688"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02956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01601"/>
            <a:ext cx="8893175" cy="1308099"/>
          </a:xfrm>
        </p:spPr>
        <p:txBody>
          <a:bodyPr>
            <a:normAutofit/>
          </a:bodyPr>
          <a:lstStyle/>
          <a:p>
            <a:pPr eaLnBrk="1" hangingPunct="1">
              <a:defRPr/>
            </a:pPr>
            <a:r>
              <a:rPr lang="nl-NL" sz="3200" dirty="0">
                <a:solidFill>
                  <a:srgbClr val="FF0000"/>
                </a:solidFill>
                <a:cs typeface="+mj-cs"/>
              </a:rPr>
              <a:t>6</a:t>
            </a:r>
            <a:r>
              <a:rPr lang="nl-NL" sz="3200" dirty="0" smtClean="0">
                <a:solidFill>
                  <a:srgbClr val="FF0000"/>
                </a:solidFill>
                <a:cs typeface="+mj-cs"/>
              </a:rPr>
              <a:t>. Aanmoediging/positieve dingen over jezelf naar voren halen</a:t>
            </a:r>
          </a:p>
        </p:txBody>
      </p:sp>
      <p:sp>
        <p:nvSpPr>
          <p:cNvPr id="8195" name="Rectangle 3"/>
          <p:cNvSpPr>
            <a:spLocks noGrp="1" noChangeArrowheads="1"/>
          </p:cNvSpPr>
          <p:nvPr>
            <p:ph type="body" idx="1"/>
          </p:nvPr>
        </p:nvSpPr>
        <p:spPr/>
        <p:txBody>
          <a:bodyPr/>
          <a:lstStyle/>
          <a:p>
            <a:pPr eaLnBrk="1" hangingPunct="1">
              <a:defRPr/>
            </a:pPr>
            <a:r>
              <a:rPr lang="nl-NL" dirty="0" smtClean="0">
                <a:cs typeface="+mn-cs"/>
              </a:rPr>
              <a:t>Goede persoonlijke eigenschappen</a:t>
            </a:r>
          </a:p>
          <a:p>
            <a:pPr eaLnBrk="1" hangingPunct="1">
              <a:defRPr/>
            </a:pPr>
            <a:r>
              <a:rPr lang="nl-NL" dirty="0" smtClean="0">
                <a:cs typeface="+mn-cs"/>
              </a:rPr>
              <a:t>Dingen die ik goed kan</a:t>
            </a:r>
          </a:p>
          <a:p>
            <a:pPr eaLnBrk="1" hangingPunct="1">
              <a:defRPr/>
            </a:pPr>
            <a:r>
              <a:rPr lang="nl-NL" dirty="0" smtClean="0">
                <a:cs typeface="+mn-cs"/>
              </a:rPr>
              <a:t>Dingen waar ik tevreden over ben in mijn leven, zoals ik die gedaan heb</a:t>
            </a:r>
          </a:p>
          <a:p>
            <a:pPr eaLnBrk="1" hangingPunct="1">
              <a:defRPr/>
            </a:pPr>
            <a:endParaRPr lang="nl-NL" dirty="0" smtClean="0">
              <a:cs typeface="+mn-cs"/>
            </a:endParaRPr>
          </a:p>
          <a:p>
            <a:pPr eaLnBrk="1" hangingPunct="1">
              <a:defRPr/>
            </a:pPr>
            <a:r>
              <a:rPr lang="nl-NL" dirty="0" smtClean="0">
                <a:cs typeface="+mn-cs"/>
              </a:rPr>
              <a:t>Vraag ook aan je steungroep!!!</a:t>
            </a:r>
          </a:p>
        </p:txBody>
      </p:sp>
    </p:spTree>
    <p:extLst>
      <p:ext uri="{BB962C8B-B14F-4D97-AF65-F5344CB8AC3E}">
        <p14:creationId xmlns:p14="http://schemas.microsoft.com/office/powerpoint/2010/main" val="325099776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defRPr/>
            </a:pPr>
            <a:r>
              <a:rPr lang="nl-NL" sz="4000" dirty="0" smtClean="0">
                <a:solidFill>
                  <a:srgbClr val="FF0000"/>
                </a:solidFill>
                <a:cs typeface="+mj-cs"/>
              </a:rPr>
              <a:t>7. Positieve bevestigingen</a:t>
            </a:r>
          </a:p>
        </p:txBody>
      </p:sp>
      <p:sp>
        <p:nvSpPr>
          <p:cNvPr id="12291" name="Rectangle 3"/>
          <p:cNvSpPr>
            <a:spLocks noGrp="1" noChangeArrowheads="1"/>
          </p:cNvSpPr>
          <p:nvPr>
            <p:ph type="body" idx="1"/>
          </p:nvPr>
        </p:nvSpPr>
        <p:spPr/>
        <p:txBody>
          <a:bodyPr/>
          <a:lstStyle/>
          <a:p>
            <a:pPr eaLnBrk="1" hangingPunct="1">
              <a:defRPr/>
            </a:pPr>
            <a:r>
              <a:rPr lang="nl-NL" dirty="0" smtClean="0">
                <a:cs typeface="+mn-cs"/>
              </a:rPr>
              <a:t>Over hoe je wilt zijn, welk gedrag je wilt laten zien in de toekomst, je schrijft dat op alsof je het al doet.</a:t>
            </a:r>
          </a:p>
        </p:txBody>
      </p:sp>
      <p:pic>
        <p:nvPicPr>
          <p:cNvPr id="3" name="Afbeelding 2"/>
          <p:cNvPicPr>
            <a:picLocks noChangeAspect="1"/>
          </p:cNvPicPr>
          <p:nvPr/>
        </p:nvPicPr>
        <p:blipFill>
          <a:blip r:embed="rId2"/>
          <a:stretch>
            <a:fillRect/>
          </a:stretch>
        </p:blipFill>
        <p:spPr>
          <a:xfrm>
            <a:off x="4833952" y="3043062"/>
            <a:ext cx="3175000" cy="3619500"/>
          </a:xfrm>
          <a:prstGeom prst="rect">
            <a:avLst/>
          </a:prstGeom>
        </p:spPr>
      </p:pic>
    </p:spTree>
    <p:extLst>
      <p:ext uri="{BB962C8B-B14F-4D97-AF65-F5344CB8AC3E}">
        <p14:creationId xmlns:p14="http://schemas.microsoft.com/office/powerpoint/2010/main" val="1218529388"/>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Huiswerk</a:t>
            </a:r>
          </a:p>
        </p:txBody>
      </p:sp>
      <p:sp>
        <p:nvSpPr>
          <p:cNvPr id="14339" name="Rectangle 3"/>
          <p:cNvSpPr>
            <a:spLocks noGrp="1" noChangeArrowheads="1"/>
          </p:cNvSpPr>
          <p:nvPr>
            <p:ph type="body" idx="1"/>
          </p:nvPr>
        </p:nvSpPr>
        <p:spPr/>
        <p:txBody>
          <a:bodyPr/>
          <a:lstStyle/>
          <a:p>
            <a:pPr eaLnBrk="1" hangingPunct="1">
              <a:lnSpc>
                <a:spcPct val="90000"/>
              </a:lnSpc>
              <a:defRPr/>
            </a:pPr>
            <a:r>
              <a:rPr lang="nl-NL" smtClean="0">
                <a:cs typeface="+mn-cs"/>
              </a:rPr>
              <a:t>Eis</a:t>
            </a:r>
          </a:p>
          <a:p>
            <a:pPr eaLnBrk="1" hangingPunct="1">
              <a:lnSpc>
                <a:spcPct val="90000"/>
              </a:lnSpc>
              <a:defRPr/>
            </a:pPr>
            <a:r>
              <a:rPr lang="nl-NL" smtClean="0">
                <a:cs typeface="+mn-cs"/>
              </a:rPr>
              <a:t>Situatiepan voor moeilijke situatie blz 15</a:t>
            </a:r>
          </a:p>
          <a:p>
            <a:pPr eaLnBrk="1" hangingPunct="1">
              <a:lnSpc>
                <a:spcPct val="90000"/>
              </a:lnSpc>
              <a:defRPr/>
            </a:pPr>
            <a:r>
              <a:rPr lang="nl-NL" smtClean="0">
                <a:cs typeface="+mn-cs"/>
              </a:rPr>
              <a:t>Checklist vaardigheden</a:t>
            </a:r>
          </a:p>
          <a:p>
            <a:pPr eaLnBrk="1" hangingPunct="1">
              <a:lnSpc>
                <a:spcPct val="90000"/>
              </a:lnSpc>
              <a:defRPr/>
            </a:pPr>
            <a:r>
              <a:rPr lang="nl-NL" smtClean="0">
                <a:cs typeface="+mn-cs"/>
              </a:rPr>
              <a:t>Muziek waar je ontspannen van wordt beluisteren</a:t>
            </a:r>
          </a:p>
          <a:p>
            <a:pPr eaLnBrk="1" hangingPunct="1">
              <a:lnSpc>
                <a:spcPct val="90000"/>
              </a:lnSpc>
              <a:defRPr/>
            </a:pPr>
            <a:r>
              <a:rPr lang="nl-NL" smtClean="0">
                <a:cs typeface="+mn-cs"/>
              </a:rPr>
              <a:t>Werkbladen 6.1, 6.2 en 6.3 verder invullen</a:t>
            </a:r>
          </a:p>
          <a:p>
            <a:pPr eaLnBrk="1" hangingPunct="1">
              <a:lnSpc>
                <a:spcPct val="90000"/>
              </a:lnSpc>
              <a:defRPr/>
            </a:pPr>
            <a:r>
              <a:rPr lang="nl-NL" smtClean="0">
                <a:cs typeface="+mn-cs"/>
              </a:rPr>
              <a:t>Lees de samenvatting en bespreek met je steungroep</a:t>
            </a:r>
          </a:p>
        </p:txBody>
      </p:sp>
    </p:spTree>
    <p:extLst>
      <p:ext uri="{BB962C8B-B14F-4D97-AF65-F5344CB8AC3E}">
        <p14:creationId xmlns:p14="http://schemas.microsoft.com/office/powerpoint/2010/main" val="32777661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3375"/>
            <a:ext cx="8350250" cy="1150938"/>
          </a:xfrm>
        </p:spPr>
        <p:txBody>
          <a:bodyPr/>
          <a:lstStyle/>
          <a:p>
            <a:pPr>
              <a:defRPr/>
            </a:pPr>
            <a:r>
              <a:rPr lang="nl-NL" b="1" dirty="0" smtClean="0">
                <a:solidFill>
                  <a:srgbClr val="FF0000"/>
                </a:solidFill>
              </a:rPr>
              <a:t>VERS training bestaat uit 4 stappen</a:t>
            </a:r>
            <a:endParaRPr lang="nl-NL" b="1" dirty="0">
              <a:solidFill>
                <a:srgbClr val="FF0000"/>
              </a:solidFill>
            </a:endParaRPr>
          </a:p>
        </p:txBody>
      </p:sp>
      <p:sp>
        <p:nvSpPr>
          <p:cNvPr id="3" name="Tijdelijke aanduiding voor inhoud 2"/>
          <p:cNvSpPr>
            <a:spLocks noGrp="1"/>
          </p:cNvSpPr>
          <p:nvPr>
            <p:ph idx="1"/>
          </p:nvPr>
        </p:nvSpPr>
        <p:spPr>
          <a:xfrm>
            <a:off x="423350" y="1484314"/>
            <a:ext cx="8335620" cy="5041554"/>
          </a:xfrm>
        </p:spPr>
        <p:txBody>
          <a:bodyPr/>
          <a:lstStyle/>
          <a:p>
            <a:pPr eaLnBrk="1" hangingPunct="1">
              <a:buFontTx/>
              <a:buNone/>
              <a:defRPr/>
            </a:pPr>
            <a:r>
              <a:rPr lang="nl-NL" dirty="0"/>
              <a:t>Stap 1. Besef van kwetsbaarheid.</a:t>
            </a:r>
          </a:p>
          <a:p>
            <a:pPr eaLnBrk="1" hangingPunct="1">
              <a:buFontTx/>
              <a:buNone/>
              <a:defRPr/>
            </a:pPr>
            <a:endParaRPr lang="nl-NL" dirty="0"/>
          </a:p>
          <a:p>
            <a:pPr eaLnBrk="1" hangingPunct="1">
              <a:buFontTx/>
              <a:buNone/>
              <a:defRPr/>
            </a:pPr>
            <a:r>
              <a:rPr lang="nl-NL" dirty="0"/>
              <a:t>Stap 2. </a:t>
            </a:r>
            <a:r>
              <a:rPr lang="nl-NL" dirty="0">
                <a:solidFill>
                  <a:srgbClr val="FF0000"/>
                </a:solidFill>
              </a:rPr>
              <a:t>5</a:t>
            </a:r>
            <a:r>
              <a:rPr lang="nl-NL" dirty="0" smtClean="0"/>
              <a:t> </a:t>
            </a:r>
            <a:r>
              <a:rPr lang="nl-NL" dirty="0" err="1"/>
              <a:t>Emotieregulatievaardigheden</a:t>
            </a:r>
            <a:endParaRPr lang="nl-NL" dirty="0"/>
          </a:p>
          <a:p>
            <a:pPr eaLnBrk="1" hangingPunct="1">
              <a:buFontTx/>
              <a:buNone/>
              <a:defRPr/>
            </a:pPr>
            <a:endParaRPr lang="nl-NL" dirty="0"/>
          </a:p>
          <a:p>
            <a:pPr eaLnBrk="1" hangingPunct="1">
              <a:buFontTx/>
              <a:buNone/>
              <a:defRPr/>
            </a:pPr>
            <a:r>
              <a:rPr lang="nl-NL" dirty="0"/>
              <a:t>Stap 3. </a:t>
            </a:r>
            <a:r>
              <a:rPr lang="nl-NL" dirty="0">
                <a:solidFill>
                  <a:srgbClr val="FF0000"/>
                </a:solidFill>
              </a:rPr>
              <a:t>4</a:t>
            </a:r>
            <a:r>
              <a:rPr lang="nl-NL" dirty="0" smtClean="0"/>
              <a:t> </a:t>
            </a:r>
            <a:r>
              <a:rPr lang="nl-NL" dirty="0"/>
              <a:t>Gedragsvaardigheden-Een beter evenwicht in je leven aanbrengen.</a:t>
            </a:r>
          </a:p>
          <a:p>
            <a:pPr eaLnBrk="1" hangingPunct="1">
              <a:buFontTx/>
              <a:buNone/>
              <a:defRPr/>
            </a:pPr>
            <a:endParaRPr lang="nl-NL" dirty="0"/>
          </a:p>
          <a:p>
            <a:pPr eaLnBrk="1" hangingPunct="1">
              <a:buFontTx/>
              <a:buNone/>
              <a:defRPr/>
            </a:pPr>
            <a:r>
              <a:rPr lang="nl-NL" dirty="0"/>
              <a:t>Stap 4. Emotiehanteringsplan</a:t>
            </a:r>
          </a:p>
        </p:txBody>
      </p:sp>
    </p:spTree>
    <p:extLst>
      <p:ext uri="{BB962C8B-B14F-4D97-AF65-F5344CB8AC3E}">
        <p14:creationId xmlns:p14="http://schemas.microsoft.com/office/powerpoint/2010/main" val="142761877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0"/>
            <a:ext cx="810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10124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2867" r="-14785"/>
          <a:stretch/>
        </p:blipFill>
        <p:spPr>
          <a:xfrm>
            <a:off x="755650" y="19050"/>
            <a:ext cx="7772400" cy="6858000"/>
          </a:xfrm>
        </p:spPr>
      </p:pic>
    </p:spTree>
    <p:extLst>
      <p:ext uri="{BB962C8B-B14F-4D97-AF65-F5344CB8AC3E}">
        <p14:creationId xmlns:p14="http://schemas.microsoft.com/office/powerpoint/2010/main" val="244499195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 r="1"/>
          <a:stretch/>
        </p:blipFill>
        <p:spPr>
          <a:xfrm>
            <a:off x="181444" y="136064"/>
            <a:ext cx="8679050" cy="6721936"/>
          </a:xfrm>
        </p:spPr>
      </p:pic>
    </p:spTree>
    <p:extLst>
      <p:ext uri="{BB962C8B-B14F-4D97-AF65-F5344CB8AC3E}">
        <p14:creationId xmlns:p14="http://schemas.microsoft.com/office/powerpoint/2010/main" val="1193502876"/>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8313" y="333375"/>
            <a:ext cx="8207375" cy="1655763"/>
          </a:xfrm>
        </p:spPr>
        <p:txBody>
          <a:bodyPr/>
          <a:lstStyle/>
          <a:p>
            <a:pPr eaLnBrk="1" hangingPunct="1">
              <a:defRPr/>
            </a:pPr>
            <a:r>
              <a:rPr lang="nl-NL" dirty="0" smtClean="0">
                <a:solidFill>
                  <a:srgbClr val="FF0000"/>
                </a:solidFill>
                <a:effectLst>
                  <a:outerShdw blurRad="38100" dist="38100" dir="2700000" algn="tl">
                    <a:srgbClr val="DDDDDD"/>
                  </a:outerShdw>
                </a:effectLst>
                <a:cs typeface="+mj-cs"/>
              </a:rPr>
              <a:t>Les 7</a:t>
            </a:r>
            <a:r>
              <a:rPr lang="nl-NL" dirty="0" smtClean="0">
                <a:solidFill>
                  <a:srgbClr val="FF0000"/>
                </a:solidFill>
                <a:cs typeface="+mj-cs"/>
              </a:rPr>
              <a:t> Emotievaardigheid 4: Uitdagen </a:t>
            </a:r>
          </a:p>
        </p:txBody>
      </p:sp>
      <p:sp>
        <p:nvSpPr>
          <p:cNvPr id="2051" name="Rectangle 3"/>
          <p:cNvSpPr>
            <a:spLocks noGrp="1" noChangeArrowheads="1"/>
          </p:cNvSpPr>
          <p:nvPr>
            <p:ph type="subTitle" idx="1"/>
          </p:nvPr>
        </p:nvSpPr>
        <p:spPr>
          <a:xfrm>
            <a:off x="1143000" y="2552700"/>
            <a:ext cx="6400800" cy="515938"/>
          </a:xfrm>
        </p:spPr>
        <p:txBody>
          <a:bodyPr>
            <a:normAutofit fontScale="92500" lnSpcReduction="10000"/>
          </a:bodyPr>
          <a:lstStyle/>
          <a:p>
            <a:pPr eaLnBrk="1" hangingPunct="1">
              <a:defRPr/>
            </a:pPr>
            <a:r>
              <a:rPr lang="nl-NL" dirty="0" smtClean="0">
                <a:cs typeface="+mn-cs"/>
              </a:rPr>
              <a:t>Gedachten zijn geen feiten </a:t>
            </a:r>
          </a:p>
        </p:txBody>
      </p:sp>
      <p:pic>
        <p:nvPicPr>
          <p:cNvPr id="111619" name="Picture 4" descr="haas schild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357563"/>
            <a:ext cx="57610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64359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2640" r="-12321"/>
          <a:stretch/>
        </p:blipFill>
        <p:spPr>
          <a:xfrm>
            <a:off x="0" y="26988"/>
            <a:ext cx="7772400" cy="6858000"/>
          </a:xfrm>
        </p:spPr>
      </p:pic>
    </p:spTree>
    <p:extLst>
      <p:ext uri="{BB962C8B-B14F-4D97-AF65-F5344CB8AC3E}">
        <p14:creationId xmlns:p14="http://schemas.microsoft.com/office/powerpoint/2010/main" val="224301350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Agenda les 7</a:t>
            </a:r>
          </a:p>
        </p:txBody>
      </p:sp>
      <p:sp>
        <p:nvSpPr>
          <p:cNvPr id="3075" name="Rectangle 3"/>
          <p:cNvSpPr>
            <a:spLocks noGrp="1" noChangeArrowheads="1"/>
          </p:cNvSpPr>
          <p:nvPr>
            <p:ph type="body" idx="1"/>
          </p:nvPr>
        </p:nvSpPr>
        <p:spPr/>
        <p:txBody>
          <a:bodyPr/>
          <a:lstStyle/>
          <a:p>
            <a:pPr eaLnBrk="1" hangingPunct="1">
              <a:buFontTx/>
              <a:buNone/>
              <a:defRPr/>
            </a:pPr>
            <a:endParaRPr lang="nl-NL" dirty="0" smtClean="0">
              <a:cs typeface="+mn-cs"/>
            </a:endParaRPr>
          </a:p>
          <a:p>
            <a:pPr eaLnBrk="1" hangingPunct="1">
              <a:defRPr/>
            </a:pPr>
            <a:r>
              <a:rPr lang="nl-NL" dirty="0" smtClean="0">
                <a:cs typeface="+mn-cs"/>
              </a:rPr>
              <a:t>Huiswerk vorige keer</a:t>
            </a:r>
          </a:p>
          <a:p>
            <a:pPr eaLnBrk="1" hangingPunct="1">
              <a:defRPr/>
            </a:pPr>
            <a:r>
              <a:rPr lang="nl-NL" dirty="0" smtClean="0">
                <a:cs typeface="+mn-cs"/>
              </a:rPr>
              <a:t>Ontspanningsoefening: </a:t>
            </a:r>
            <a:r>
              <a:rPr lang="nl-NL" dirty="0" smtClean="0">
                <a:solidFill>
                  <a:srgbClr val="008000"/>
                </a:solidFill>
                <a:cs typeface="+mn-cs"/>
              </a:rPr>
              <a:t>adem met coping</a:t>
            </a:r>
          </a:p>
          <a:p>
            <a:pPr eaLnBrk="1" hangingPunct="1">
              <a:defRPr/>
            </a:pPr>
            <a:r>
              <a:rPr lang="nl-NL" dirty="0" smtClean="0">
                <a:cs typeface="+mn-cs"/>
              </a:rPr>
              <a:t>EIS, Checklist, Ontspanningsoefeningen</a:t>
            </a:r>
          </a:p>
          <a:p>
            <a:pPr eaLnBrk="1" hangingPunct="1">
              <a:defRPr/>
            </a:pPr>
            <a:r>
              <a:rPr lang="nl-NL" dirty="0" err="1" smtClean="0">
                <a:solidFill>
                  <a:srgbClr val="FF0000"/>
                </a:solidFill>
                <a:cs typeface="+mn-cs"/>
              </a:rPr>
              <a:t>Emotieregulatievaardigheid</a:t>
            </a:r>
            <a:r>
              <a:rPr lang="nl-NL" dirty="0" smtClean="0">
                <a:solidFill>
                  <a:srgbClr val="FF0000"/>
                </a:solidFill>
                <a:cs typeface="+mn-cs"/>
              </a:rPr>
              <a:t> 4: gedachten zijn geen feiten, </a:t>
            </a:r>
          </a:p>
          <a:p>
            <a:pPr eaLnBrk="1" hangingPunct="1">
              <a:defRPr/>
            </a:pPr>
            <a:endParaRPr lang="nl-NL" dirty="0" smtClean="0">
              <a:cs typeface="+mn-cs"/>
            </a:endParaRPr>
          </a:p>
        </p:txBody>
      </p:sp>
    </p:spTree>
    <p:extLst>
      <p:ext uri="{BB962C8B-B14F-4D97-AF65-F5344CB8AC3E}">
        <p14:creationId xmlns:p14="http://schemas.microsoft.com/office/powerpoint/2010/main" val="2004662102"/>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60350"/>
            <a:ext cx="7772400" cy="1223963"/>
          </a:xfrm>
        </p:spPr>
        <p:txBody>
          <a:bodyPr>
            <a:normAutofit/>
          </a:bodyPr>
          <a:lstStyle/>
          <a:p>
            <a:pPr>
              <a:defRPr/>
            </a:pPr>
            <a:r>
              <a:rPr lang="en-US" sz="3200" b="1" dirty="0" err="1">
                <a:solidFill>
                  <a:srgbClr val="FF0000"/>
                </a:solidFill>
              </a:rPr>
              <a:t>Denkfouten</a:t>
            </a:r>
            <a:r>
              <a:rPr lang="en-US" sz="3200" b="1" dirty="0">
                <a:solidFill>
                  <a:srgbClr val="FF0000"/>
                </a:solidFill>
              </a:rPr>
              <a:t> </a:t>
            </a:r>
            <a:r>
              <a:rPr lang="en-US" sz="3200" b="1" dirty="0" err="1">
                <a:solidFill>
                  <a:srgbClr val="FF0000"/>
                </a:solidFill>
              </a:rPr>
              <a:t>Opsporen</a:t>
            </a:r>
            <a:endParaRPr lang="nl-NL" sz="3200" dirty="0">
              <a:solidFill>
                <a:srgbClr val="FF0000"/>
              </a:solidFill>
            </a:endParaRPr>
          </a:p>
        </p:txBody>
      </p:sp>
      <p:sp>
        <p:nvSpPr>
          <p:cNvPr id="3" name="Tijdelijke aanduiding voor inhoud 2"/>
          <p:cNvSpPr>
            <a:spLocks noGrp="1"/>
          </p:cNvSpPr>
          <p:nvPr>
            <p:ph idx="1"/>
          </p:nvPr>
        </p:nvSpPr>
        <p:spPr>
          <a:xfrm>
            <a:off x="179388" y="1557338"/>
            <a:ext cx="8856662" cy="5111750"/>
          </a:xfrm>
        </p:spPr>
        <p:txBody>
          <a:bodyPr/>
          <a:lstStyle/>
          <a:p>
            <a:pPr eaLnBrk="1" hangingPunct="1">
              <a:defRPr/>
            </a:pPr>
            <a:r>
              <a:rPr lang="nl-NL" sz="2800" dirty="0">
                <a:solidFill>
                  <a:srgbClr val="FF3300"/>
                </a:solidFill>
              </a:rPr>
              <a:t>G</a:t>
            </a:r>
            <a:r>
              <a:rPr lang="nl-NL" sz="2800" dirty="0"/>
              <a:t>ebeurtenissen zijn zoals ze nu zijn (je kunt wel andere gebeurtenissen opzoeken, die beter voor je zijn).</a:t>
            </a:r>
          </a:p>
          <a:p>
            <a:pPr eaLnBrk="1" hangingPunct="1">
              <a:defRPr/>
            </a:pPr>
            <a:r>
              <a:rPr lang="nl-NL" sz="2800" dirty="0">
                <a:solidFill>
                  <a:srgbClr val="FF3300"/>
                </a:solidFill>
              </a:rPr>
              <a:t>G</a:t>
            </a:r>
            <a:r>
              <a:rPr lang="nl-NL" sz="2800" dirty="0"/>
              <a:t>evoelens zijn er zoals ze nu zijn (maar door andere gebeurtenissen op te zoeken, anders te denken en doen, veranderen gevoelens).</a:t>
            </a:r>
          </a:p>
          <a:p>
            <a:pPr eaLnBrk="1" hangingPunct="1">
              <a:defRPr/>
            </a:pPr>
            <a:r>
              <a:rPr lang="nl-NL" sz="2800" dirty="0">
                <a:solidFill>
                  <a:srgbClr val="FF3300"/>
                </a:solidFill>
              </a:rPr>
              <a:t>G</a:t>
            </a:r>
            <a:r>
              <a:rPr lang="nl-NL" sz="2800" dirty="0"/>
              <a:t>edachten zijn er op dit moment zoals ze er zijn (maar ze kloppen niet altijd, of werken tegen je). </a:t>
            </a:r>
          </a:p>
          <a:p>
            <a:pPr eaLnBrk="1" hangingPunct="1">
              <a:buFontTx/>
              <a:buNone/>
              <a:defRPr/>
            </a:pPr>
            <a:r>
              <a:rPr lang="nl-NL" sz="2800" dirty="0"/>
              <a:t>	Die niet werkende gedachten kun je veranderen</a:t>
            </a:r>
          </a:p>
          <a:p>
            <a:pPr eaLnBrk="1" hangingPunct="1">
              <a:buFontTx/>
              <a:buNone/>
              <a:defRPr/>
            </a:pPr>
            <a:r>
              <a:rPr lang="nl-NL" sz="2800" dirty="0"/>
              <a:t>    En dan zijn </a:t>
            </a:r>
            <a:r>
              <a:rPr lang="nl-NL" sz="2800" dirty="0">
                <a:solidFill>
                  <a:srgbClr val="FF3300"/>
                </a:solidFill>
              </a:rPr>
              <a:t>G</a:t>
            </a:r>
            <a:r>
              <a:rPr lang="nl-NL" sz="2800" dirty="0"/>
              <a:t>evoelens, </a:t>
            </a:r>
            <a:r>
              <a:rPr lang="nl-NL" sz="2800" dirty="0">
                <a:solidFill>
                  <a:srgbClr val="FF3300"/>
                </a:solidFill>
              </a:rPr>
              <a:t>G</a:t>
            </a:r>
            <a:r>
              <a:rPr lang="nl-NL" sz="2800" dirty="0"/>
              <a:t>edrag en </a:t>
            </a:r>
            <a:r>
              <a:rPr lang="nl-NL" sz="2800" dirty="0">
                <a:solidFill>
                  <a:srgbClr val="FF3300"/>
                </a:solidFill>
              </a:rPr>
              <a:t>G</a:t>
            </a:r>
            <a:r>
              <a:rPr lang="nl-NL" sz="2800" dirty="0"/>
              <a:t>evolgen </a:t>
            </a:r>
            <a:endParaRPr lang="nl-NL" sz="2800" dirty="0" smtClean="0"/>
          </a:p>
          <a:p>
            <a:pPr eaLnBrk="1" hangingPunct="1">
              <a:buFontTx/>
              <a:buNone/>
              <a:defRPr/>
            </a:pPr>
            <a:r>
              <a:rPr lang="nl-NL" sz="2800" dirty="0"/>
              <a:t> </a:t>
            </a:r>
            <a:r>
              <a:rPr lang="nl-NL" sz="2800" dirty="0" smtClean="0"/>
              <a:t>   ook anders</a:t>
            </a:r>
            <a:endParaRPr lang="nl-NL" dirty="0"/>
          </a:p>
        </p:txBody>
      </p:sp>
      <p:pic>
        <p:nvPicPr>
          <p:cNvPr id="114691" name="Picture 5" descr="citro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4781550"/>
            <a:ext cx="20193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197368"/>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1322" r="-11923"/>
          <a:stretch/>
        </p:blipFill>
        <p:spPr>
          <a:xfrm>
            <a:off x="685800" y="0"/>
            <a:ext cx="7772400" cy="6858000"/>
          </a:xfrm>
        </p:spPr>
      </p:pic>
    </p:spTree>
    <p:extLst>
      <p:ext uri="{BB962C8B-B14F-4D97-AF65-F5344CB8AC3E}">
        <p14:creationId xmlns:p14="http://schemas.microsoft.com/office/powerpoint/2010/main" val="408734881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5888"/>
            <a:ext cx="7772400" cy="1225550"/>
          </a:xfrm>
        </p:spPr>
        <p:txBody>
          <a:bodyPr/>
          <a:lstStyle/>
          <a:p>
            <a:pPr>
              <a:defRPr/>
            </a:pPr>
            <a:r>
              <a:rPr lang="nl-NL" dirty="0" smtClean="0">
                <a:solidFill>
                  <a:srgbClr val="FF0000"/>
                </a:solidFill>
              </a:rPr>
              <a:t>Gedachten zijn geen feiten</a:t>
            </a:r>
            <a:endParaRPr lang="nl-NL" dirty="0">
              <a:solidFill>
                <a:srgbClr val="FF0000"/>
              </a:solidFill>
            </a:endParaRPr>
          </a:p>
        </p:txBody>
      </p:sp>
      <p:sp>
        <p:nvSpPr>
          <p:cNvPr id="3" name="Tijdelijke aanduiding voor inhoud 2"/>
          <p:cNvSpPr>
            <a:spLocks noGrp="1"/>
          </p:cNvSpPr>
          <p:nvPr>
            <p:ph idx="1"/>
          </p:nvPr>
        </p:nvSpPr>
        <p:spPr>
          <a:xfrm>
            <a:off x="179388" y="1341438"/>
            <a:ext cx="8964612" cy="5516562"/>
          </a:xfrm>
        </p:spPr>
        <p:txBody>
          <a:bodyPr/>
          <a:lstStyle/>
          <a:p>
            <a:pPr marL="0" indent="0" eaLnBrk="1" hangingPunct="1">
              <a:lnSpc>
                <a:spcPct val="90000"/>
              </a:lnSpc>
              <a:buFontTx/>
              <a:buNone/>
              <a:defRPr/>
            </a:pPr>
            <a:r>
              <a:rPr lang="nl-NL" sz="2400" i="1" dirty="0">
                <a:solidFill>
                  <a:srgbClr val="FF0066"/>
                </a:solidFill>
              </a:rPr>
              <a:t>I</a:t>
            </a:r>
            <a:r>
              <a:rPr lang="nl-NL" sz="2400" i="1" dirty="0" smtClean="0">
                <a:solidFill>
                  <a:srgbClr val="FF0066"/>
                </a:solidFill>
              </a:rPr>
              <a:t>n je automatische gedachten kunnen denkfouten en schema’s verborgen zitten; 3 denkniveaus van meer naar minder bewust:</a:t>
            </a:r>
          </a:p>
          <a:p>
            <a:pPr marL="0" indent="0" eaLnBrk="1" hangingPunct="1">
              <a:lnSpc>
                <a:spcPct val="90000"/>
              </a:lnSpc>
              <a:buFontTx/>
              <a:buNone/>
              <a:defRPr/>
            </a:pPr>
            <a:endParaRPr lang="nl-NL" sz="2800" i="1" dirty="0" smtClean="0">
              <a:solidFill>
                <a:srgbClr val="FF0066"/>
              </a:solidFill>
            </a:endParaRPr>
          </a:p>
          <a:p>
            <a:pPr marL="514350" indent="-514350" eaLnBrk="1" hangingPunct="1">
              <a:lnSpc>
                <a:spcPct val="90000"/>
              </a:lnSpc>
              <a:buFont typeface="+mj-lt"/>
              <a:buAutoNum type="arabicPeriod"/>
              <a:defRPr/>
            </a:pPr>
            <a:r>
              <a:rPr lang="nl-NL" sz="2800" b="1" dirty="0" smtClean="0">
                <a:solidFill>
                  <a:srgbClr val="FF0066"/>
                </a:solidFill>
              </a:rPr>
              <a:t>Automatische gedachten</a:t>
            </a:r>
            <a:r>
              <a:rPr lang="nl-NL" sz="2800" dirty="0" smtClean="0">
                <a:solidFill>
                  <a:srgbClr val="FF0066"/>
                </a:solidFill>
              </a:rPr>
              <a:t>: </a:t>
            </a:r>
            <a:r>
              <a:rPr lang="nl-NL" sz="2800" dirty="0" smtClean="0"/>
              <a:t>zoals ze voortdurend in flarden door je hoofd gaan</a:t>
            </a:r>
          </a:p>
          <a:p>
            <a:pPr marL="0" indent="0" eaLnBrk="1" hangingPunct="1">
              <a:lnSpc>
                <a:spcPct val="90000"/>
              </a:lnSpc>
              <a:buFontTx/>
              <a:buNone/>
              <a:defRPr/>
            </a:pPr>
            <a:endParaRPr lang="nl-NL" sz="2800" dirty="0"/>
          </a:p>
          <a:p>
            <a:pPr marL="514350" indent="-514350" eaLnBrk="1" hangingPunct="1">
              <a:lnSpc>
                <a:spcPct val="90000"/>
              </a:lnSpc>
              <a:buFont typeface="+mj-lt"/>
              <a:buAutoNum type="arabicPeriod"/>
              <a:defRPr/>
            </a:pPr>
            <a:r>
              <a:rPr lang="nl-NL" sz="2800" b="1" dirty="0" smtClean="0">
                <a:solidFill>
                  <a:srgbClr val="FF0066"/>
                </a:solidFill>
              </a:rPr>
              <a:t>Denkfouten</a:t>
            </a:r>
            <a:r>
              <a:rPr lang="nl-NL" sz="2800" dirty="0" smtClean="0">
                <a:solidFill>
                  <a:srgbClr val="FF0066"/>
                </a:solidFill>
              </a:rPr>
              <a:t>: </a:t>
            </a:r>
            <a:r>
              <a:rPr lang="nl-NL" sz="2800" dirty="0" smtClean="0"/>
              <a:t>fouten </a:t>
            </a:r>
            <a:r>
              <a:rPr lang="nl-NL" sz="2800" dirty="0"/>
              <a:t>in logisch </a:t>
            </a:r>
            <a:r>
              <a:rPr lang="nl-NL" sz="2800" dirty="0" smtClean="0"/>
              <a:t>redeneren: bijvoorbeeld </a:t>
            </a:r>
            <a:r>
              <a:rPr lang="nl-NL" sz="2800" dirty="0"/>
              <a:t>zwart-wit denken, vooral negatieve dingen </a:t>
            </a:r>
            <a:r>
              <a:rPr lang="nl-NL" sz="2800" dirty="0" smtClean="0"/>
              <a:t>zien etc.</a:t>
            </a:r>
          </a:p>
          <a:p>
            <a:pPr marL="514350" indent="-514350" eaLnBrk="1" hangingPunct="1">
              <a:lnSpc>
                <a:spcPct val="90000"/>
              </a:lnSpc>
              <a:buFont typeface="+mj-lt"/>
              <a:buAutoNum type="arabicPeriod"/>
              <a:defRPr/>
            </a:pPr>
            <a:endParaRPr lang="nl-NL" sz="2800" dirty="0" smtClean="0"/>
          </a:p>
          <a:p>
            <a:pPr marL="514350" indent="-514350" eaLnBrk="1" hangingPunct="1">
              <a:lnSpc>
                <a:spcPct val="90000"/>
              </a:lnSpc>
              <a:buFont typeface="+mj-lt"/>
              <a:buAutoNum type="arabicPeriod"/>
              <a:defRPr/>
            </a:pPr>
            <a:r>
              <a:rPr lang="nl-NL" sz="2800" b="1" dirty="0" smtClean="0">
                <a:solidFill>
                  <a:srgbClr val="FF0066"/>
                </a:solidFill>
              </a:rPr>
              <a:t>Schema</a:t>
            </a:r>
            <a:r>
              <a:rPr lang="ja-JP" altLang="nl-NL" sz="2800" b="1" dirty="0" smtClean="0">
                <a:solidFill>
                  <a:srgbClr val="FF0066"/>
                </a:solidFill>
                <a:latin typeface="Arial"/>
              </a:rPr>
              <a:t>’</a:t>
            </a:r>
            <a:r>
              <a:rPr lang="nl-NL" sz="2800" b="1" dirty="0" smtClean="0">
                <a:solidFill>
                  <a:srgbClr val="FF0066"/>
                </a:solidFill>
              </a:rPr>
              <a:t>s / Oude patronen / Valkuilen / Overlevingsstrategieën</a:t>
            </a:r>
            <a:r>
              <a:rPr lang="nl-NL" sz="2800" dirty="0" smtClean="0">
                <a:solidFill>
                  <a:srgbClr val="FF0066"/>
                </a:solidFill>
              </a:rPr>
              <a:t>:</a:t>
            </a:r>
            <a:r>
              <a:rPr lang="nl-NL" sz="2800" dirty="0" smtClean="0"/>
              <a:t> onjuiste, </a:t>
            </a:r>
            <a:r>
              <a:rPr lang="nl-NL" sz="2800" dirty="0"/>
              <a:t>basisovertuigingen </a:t>
            </a:r>
            <a:r>
              <a:rPr lang="nl-NL" sz="2800" dirty="0" smtClean="0"/>
              <a:t>over </a:t>
            </a:r>
            <a:r>
              <a:rPr lang="nl-NL" sz="2800" dirty="0"/>
              <a:t>jezelf, anderen en de </a:t>
            </a:r>
            <a:r>
              <a:rPr lang="nl-NL" sz="2800" dirty="0" smtClean="0"/>
              <a:t>wereld..</a:t>
            </a:r>
          </a:p>
          <a:p>
            <a:pPr eaLnBrk="1" hangingPunct="1">
              <a:lnSpc>
                <a:spcPct val="90000"/>
              </a:lnSpc>
              <a:defRPr/>
            </a:pPr>
            <a:endParaRPr lang="nl-NL" sz="3600" dirty="0"/>
          </a:p>
          <a:p>
            <a:pPr eaLnBrk="1" hangingPunct="1">
              <a:lnSpc>
                <a:spcPct val="90000"/>
              </a:lnSpc>
              <a:defRPr/>
            </a:pPr>
            <a:endParaRPr lang="nl-NL" sz="3600" dirty="0"/>
          </a:p>
          <a:p>
            <a:pPr>
              <a:defRPr/>
            </a:pPr>
            <a:endParaRPr lang="nl-NL" dirty="0"/>
          </a:p>
        </p:txBody>
      </p:sp>
      <p:sp>
        <p:nvSpPr>
          <p:cNvPr id="116739" name="Tekstvak 3"/>
          <p:cNvSpPr txBox="1">
            <a:spLocks noChangeArrowheads="1"/>
          </p:cNvSpPr>
          <p:nvPr/>
        </p:nvSpPr>
        <p:spPr bwMode="auto">
          <a:xfrm>
            <a:off x="8286750" y="3044825"/>
            <a:ext cx="185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nl-NL"/>
          </a:p>
          <a:p>
            <a:pPr eaLnBrk="1" hangingPunct="1"/>
            <a:endParaRPr lang="nl-NL"/>
          </a:p>
          <a:p>
            <a:pPr eaLnBrk="1" hangingPunct="1"/>
            <a:endParaRPr lang="nl-NL"/>
          </a:p>
        </p:txBody>
      </p:sp>
    </p:spTree>
    <p:extLst>
      <p:ext uri="{BB962C8B-B14F-4D97-AF65-F5344CB8AC3E}">
        <p14:creationId xmlns:p14="http://schemas.microsoft.com/office/powerpoint/2010/main" val="27163290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476618085"/>
              </p:ext>
            </p:extLst>
          </p:nvPr>
        </p:nvGraphicFramePr>
        <p:xfrm>
          <a:off x="0" y="35406"/>
          <a:ext cx="9144000" cy="5914508"/>
        </p:xfrm>
        <a:graphic>
          <a:graphicData uri="http://schemas.openxmlformats.org/presentationml/2006/ole">
            <mc:AlternateContent xmlns:mc="http://schemas.openxmlformats.org/markup-compatibility/2006">
              <mc:Choice xmlns:v="urn:schemas-microsoft-com:vml" Requires="v">
                <p:oleObj spid="_x0000_s2112" name="Document" r:id="rId4" imgW="5613400" imgH="4445000" progId="Word.Document.12">
                  <p:embed/>
                </p:oleObj>
              </mc:Choice>
              <mc:Fallback>
                <p:oleObj name="Document" r:id="rId4" imgW="5613400" imgH="4445000" progId="Word.Document.12">
                  <p:embed/>
                  <p:pic>
                    <p:nvPicPr>
                      <p:cNvPr id="0" name=""/>
                      <p:cNvPicPr/>
                      <p:nvPr/>
                    </p:nvPicPr>
                    <p:blipFill>
                      <a:blip r:embed="rId5"/>
                      <a:stretch>
                        <a:fillRect/>
                      </a:stretch>
                    </p:blipFill>
                    <p:spPr>
                      <a:xfrm>
                        <a:off x="0" y="35406"/>
                        <a:ext cx="9144000" cy="5914508"/>
                      </a:xfrm>
                      <a:prstGeom prst="rect">
                        <a:avLst/>
                      </a:prstGeom>
                    </p:spPr>
                  </p:pic>
                </p:oleObj>
              </mc:Fallback>
            </mc:AlternateContent>
          </a:graphicData>
        </a:graphic>
      </p:graphicFrame>
      <p:sp>
        <p:nvSpPr>
          <p:cNvPr id="5" name="Tekstvak 4"/>
          <p:cNvSpPr txBox="1"/>
          <p:nvPr/>
        </p:nvSpPr>
        <p:spPr>
          <a:xfrm>
            <a:off x="245103" y="6103442"/>
            <a:ext cx="5525950" cy="830997"/>
          </a:xfrm>
          <a:prstGeom prst="rect">
            <a:avLst/>
          </a:prstGeom>
          <a:noFill/>
        </p:spPr>
        <p:txBody>
          <a:bodyPr wrap="square" rtlCol="0">
            <a:spAutoFit/>
          </a:bodyPr>
          <a:lstStyle/>
          <a:p>
            <a:pPr marL="285750" indent="-285750">
              <a:buFont typeface="Arial"/>
              <a:buChar char="•"/>
            </a:pPr>
            <a:r>
              <a:rPr lang="nl-NL" sz="2400" b="1" dirty="0" smtClean="0">
                <a:solidFill>
                  <a:srgbClr val="FF0000"/>
                </a:solidFill>
              </a:rPr>
              <a:t>Kruis aan welke denkfouten je herkent</a:t>
            </a:r>
          </a:p>
          <a:p>
            <a:pPr marL="285750" indent="-285750">
              <a:buFont typeface="Arial"/>
              <a:buChar char="•"/>
            </a:pPr>
            <a:r>
              <a:rPr lang="nl-NL" sz="2400" b="1" dirty="0" smtClean="0">
                <a:solidFill>
                  <a:srgbClr val="FF0000"/>
                </a:solidFill>
              </a:rPr>
              <a:t>Maak jou top 3 denkfouten</a:t>
            </a:r>
            <a:endParaRPr lang="nl-NL" sz="2400" b="1" dirty="0">
              <a:solidFill>
                <a:srgbClr val="FF0000"/>
              </a:solidFill>
            </a:endParaRPr>
          </a:p>
        </p:txBody>
      </p:sp>
    </p:spTree>
    <p:extLst>
      <p:ext uri="{BB962C8B-B14F-4D97-AF65-F5344CB8AC3E}">
        <p14:creationId xmlns:p14="http://schemas.microsoft.com/office/powerpoint/2010/main" val="3130567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163" y="0"/>
            <a:ext cx="8859837" cy="1270135"/>
          </a:xfrm>
        </p:spPr>
        <p:txBody>
          <a:bodyPr>
            <a:normAutofit/>
          </a:bodyPr>
          <a:lstStyle/>
          <a:p>
            <a:pPr>
              <a:defRPr/>
            </a:pPr>
            <a:r>
              <a:rPr lang="nl-NL" sz="3600" b="1" dirty="0">
                <a:solidFill>
                  <a:srgbClr val="FF0000"/>
                </a:solidFill>
                <a:latin typeface="+mn-lt"/>
              </a:rPr>
              <a:t>Stap 1 Besef van kwetsbaarheid</a:t>
            </a:r>
            <a:r>
              <a:rPr lang="nl-NL" sz="3600" b="1" dirty="0" smtClean="0">
                <a:solidFill>
                  <a:srgbClr val="FF0000"/>
                </a:solidFill>
                <a:latin typeface="+mn-lt"/>
              </a:rPr>
              <a:t>: </a:t>
            </a:r>
            <a:br>
              <a:rPr lang="nl-NL" sz="3600" b="1" dirty="0" smtClean="0">
                <a:solidFill>
                  <a:srgbClr val="FF0000"/>
                </a:solidFill>
                <a:latin typeface="+mn-lt"/>
              </a:rPr>
            </a:br>
            <a:r>
              <a:rPr lang="nl-NL" sz="2800" b="1" dirty="0" smtClean="0">
                <a:solidFill>
                  <a:srgbClr val="FF0000"/>
                </a:solidFill>
                <a:latin typeface="+mn-lt"/>
              </a:rPr>
              <a:t>Emotie Regulatie Stoornis: ERS</a:t>
            </a:r>
            <a:endParaRPr lang="nl-NL" sz="2800" b="1" dirty="0">
              <a:solidFill>
                <a:srgbClr val="FF0000"/>
              </a:solidFill>
              <a:latin typeface="+mn-lt"/>
            </a:endParaRPr>
          </a:p>
        </p:txBody>
      </p:sp>
      <p:sp>
        <p:nvSpPr>
          <p:cNvPr id="3" name="Tijdelijke aanduiding voor inhoud 2"/>
          <p:cNvSpPr>
            <a:spLocks noGrp="1"/>
          </p:cNvSpPr>
          <p:nvPr>
            <p:ph idx="1"/>
          </p:nvPr>
        </p:nvSpPr>
        <p:spPr>
          <a:xfrm>
            <a:off x="0" y="1270135"/>
            <a:ext cx="9144000" cy="5587865"/>
          </a:xfrm>
        </p:spPr>
        <p:txBody>
          <a:bodyPr>
            <a:normAutofit/>
          </a:bodyPr>
          <a:lstStyle/>
          <a:p>
            <a:pPr marL="0" indent="0">
              <a:buFontTx/>
              <a:buNone/>
              <a:defRPr/>
            </a:pPr>
            <a:endParaRPr lang="nl-NL" dirty="0" smtClean="0"/>
          </a:p>
          <a:p>
            <a:pPr>
              <a:buFontTx/>
              <a:buChar char="-"/>
              <a:defRPr/>
            </a:pPr>
            <a:r>
              <a:rPr lang="nl-NL" dirty="0" smtClean="0"/>
              <a:t>Gevoeligheid </a:t>
            </a:r>
            <a:r>
              <a:rPr lang="nl-NL" dirty="0"/>
              <a:t>voor emoties is hoog</a:t>
            </a:r>
          </a:p>
          <a:p>
            <a:pPr>
              <a:buFontTx/>
              <a:buNone/>
              <a:defRPr/>
            </a:pPr>
            <a:r>
              <a:rPr lang="nl-NL" dirty="0" smtClean="0"/>
              <a:t>    </a:t>
            </a:r>
            <a:r>
              <a:rPr lang="nl-NL" sz="2800" dirty="0" smtClean="0"/>
              <a:t>(patronen/schema’s </a:t>
            </a:r>
            <a:r>
              <a:rPr lang="nl-NL" sz="2800" dirty="0" err="1" smtClean="0"/>
              <a:t>triggeren</a:t>
            </a:r>
            <a:r>
              <a:rPr lang="nl-NL" sz="2800" dirty="0" smtClean="0"/>
              <a:t> emoties)</a:t>
            </a:r>
          </a:p>
          <a:p>
            <a:pPr>
              <a:buFontTx/>
              <a:buNone/>
              <a:defRPr/>
            </a:pPr>
            <a:endParaRPr lang="nl-NL" dirty="0"/>
          </a:p>
          <a:p>
            <a:pPr>
              <a:buFontTx/>
              <a:buChar char="-"/>
              <a:defRPr/>
            </a:pPr>
            <a:r>
              <a:rPr lang="nl-NL" dirty="0"/>
              <a:t>Emoties lopen hoog op</a:t>
            </a:r>
          </a:p>
          <a:p>
            <a:pPr>
              <a:buFontTx/>
              <a:buChar char="-"/>
              <a:defRPr/>
            </a:pPr>
            <a:endParaRPr lang="nl-NL" dirty="0"/>
          </a:p>
          <a:p>
            <a:pPr>
              <a:buFontTx/>
              <a:buChar char="-"/>
              <a:defRPr/>
            </a:pPr>
            <a:r>
              <a:rPr lang="nl-NL" dirty="0"/>
              <a:t>Het duurt lang voor emoties weer tot rust komen</a:t>
            </a:r>
          </a:p>
          <a:p>
            <a:pPr>
              <a:buFontTx/>
              <a:buChar char="-"/>
              <a:defRPr/>
            </a:pPr>
            <a:endParaRPr lang="nl-NL" dirty="0"/>
          </a:p>
          <a:p>
            <a:pPr>
              <a:buFontTx/>
              <a:buChar char="-"/>
              <a:defRPr/>
            </a:pPr>
            <a:r>
              <a:rPr lang="nl-NL" dirty="0" smtClean="0"/>
              <a:t>Hierdoor stapelen emoties </a:t>
            </a:r>
            <a:r>
              <a:rPr lang="nl-NL" dirty="0"/>
              <a:t>stapelen zich op</a:t>
            </a:r>
          </a:p>
          <a:p>
            <a:pPr>
              <a:defRPr/>
            </a:pPr>
            <a:endParaRPr lang="nl-NL" dirty="0"/>
          </a:p>
        </p:txBody>
      </p:sp>
      <p:pic>
        <p:nvPicPr>
          <p:cNvPr id="22531" name="Picture 6"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916113"/>
            <a:ext cx="25558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91577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Alarmwoorden bij denkfouten</a:t>
            </a:r>
            <a:endParaRPr lang="nl-NL" dirty="0">
              <a:solidFill>
                <a:srgbClr val="FF0000"/>
              </a:solidFill>
            </a:endParaRPr>
          </a:p>
        </p:txBody>
      </p:sp>
      <p:sp>
        <p:nvSpPr>
          <p:cNvPr id="3" name="Tijdelijke aanduiding voor inhoud 2"/>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nl-NL" dirty="0" smtClean="0"/>
              <a:t>Alles</a:t>
            </a:r>
          </a:p>
          <a:p>
            <a:pPr marL="285750" indent="-285750">
              <a:buFont typeface="Arial" panose="020B0604020202020204" pitchFamily="34" charset="0"/>
              <a:buChar char="•"/>
            </a:pPr>
            <a:r>
              <a:rPr lang="nl-NL" dirty="0" smtClean="0"/>
              <a:t>Niks</a:t>
            </a:r>
          </a:p>
          <a:p>
            <a:pPr marL="285750" indent="-285750">
              <a:buFont typeface="Arial" panose="020B0604020202020204" pitchFamily="34" charset="0"/>
              <a:buChar char="•"/>
            </a:pPr>
            <a:r>
              <a:rPr lang="nl-NL" dirty="0" smtClean="0"/>
              <a:t>Altijd</a:t>
            </a:r>
          </a:p>
          <a:p>
            <a:pPr marL="285750" indent="-285750">
              <a:buFont typeface="Arial" panose="020B0604020202020204" pitchFamily="34" charset="0"/>
              <a:buChar char="•"/>
            </a:pPr>
            <a:r>
              <a:rPr lang="nl-NL" dirty="0" smtClean="0"/>
              <a:t>Nooit</a:t>
            </a:r>
          </a:p>
          <a:p>
            <a:pPr marL="285750" indent="-285750">
              <a:buFont typeface="Arial" panose="020B0604020202020204" pitchFamily="34" charset="0"/>
              <a:buChar char="•"/>
            </a:pPr>
            <a:r>
              <a:rPr lang="nl-NL" dirty="0" smtClean="0"/>
              <a:t>Iedereen</a:t>
            </a:r>
          </a:p>
          <a:p>
            <a:pPr marL="285750" indent="-285750">
              <a:buFont typeface="Arial" panose="020B0604020202020204" pitchFamily="34" charset="0"/>
              <a:buChar char="•"/>
            </a:pPr>
            <a:r>
              <a:rPr lang="nl-NL" dirty="0" smtClean="0"/>
              <a:t>Niemand</a:t>
            </a:r>
          </a:p>
          <a:p>
            <a:pPr marL="285750" indent="-285750">
              <a:buFont typeface="Arial" panose="020B0604020202020204" pitchFamily="34" charset="0"/>
              <a:buChar char="•"/>
            </a:pPr>
            <a:r>
              <a:rPr lang="nl-NL" dirty="0" smtClean="0"/>
              <a:t>Moet</a:t>
            </a:r>
          </a:p>
          <a:p>
            <a:pPr marL="285750" indent="-285750">
              <a:buFont typeface="Arial" panose="020B0604020202020204" pitchFamily="34" charset="0"/>
              <a:buChar char="•"/>
            </a:pPr>
            <a:r>
              <a:rPr lang="nl-NL" dirty="0" smtClean="0"/>
              <a:t>Overal</a:t>
            </a:r>
          </a:p>
          <a:p>
            <a:pPr marL="285750" indent="-285750">
              <a:buFont typeface="Arial" panose="020B0604020202020204" pitchFamily="34" charset="0"/>
              <a:buChar char="•"/>
            </a:pPr>
            <a:r>
              <a:rPr lang="nl-NL" dirty="0" smtClean="0"/>
              <a:t>Nergens</a:t>
            </a:r>
            <a:endParaRPr lang="nl-NL" dirty="0"/>
          </a:p>
        </p:txBody>
      </p:sp>
    </p:spTree>
    <p:extLst>
      <p:ext uri="{BB962C8B-B14F-4D97-AF65-F5344CB8AC3E}">
        <p14:creationId xmlns:p14="http://schemas.microsoft.com/office/powerpoint/2010/main" val="2274934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047363"/>
          </a:xfrm>
        </p:spPr>
        <p:txBody>
          <a:bodyPr>
            <a:normAutofit fontScale="90000"/>
          </a:bodyPr>
          <a:lstStyle/>
          <a:p>
            <a:r>
              <a:rPr lang="nl-NL" sz="4000" dirty="0" smtClean="0">
                <a:solidFill>
                  <a:srgbClr val="FF0000"/>
                </a:solidFill>
              </a:rPr>
              <a:t/>
            </a:r>
            <a:br>
              <a:rPr lang="nl-NL" sz="4000" dirty="0" smtClean="0">
                <a:solidFill>
                  <a:srgbClr val="FF0000"/>
                </a:solidFill>
              </a:rPr>
            </a:br>
            <a:r>
              <a:rPr lang="nl-NL" sz="4000" dirty="0" smtClean="0">
                <a:solidFill>
                  <a:srgbClr val="FF0000"/>
                </a:solidFill>
              </a:rPr>
              <a:t>Manieren </a:t>
            </a:r>
            <a:r>
              <a:rPr lang="nl-NL" sz="4000" dirty="0">
                <a:solidFill>
                  <a:srgbClr val="FF0000"/>
                </a:solidFill>
              </a:rPr>
              <a:t>om je gedachten anders te bekijken</a:t>
            </a:r>
            <a:r>
              <a:rPr lang="nl-NL" b="1" i="1" dirty="0"/>
              <a:t/>
            </a:r>
            <a:br>
              <a:rPr lang="nl-NL" b="1" i="1" dirty="0"/>
            </a:br>
            <a:endParaRPr lang="nl-NL" dirty="0"/>
          </a:p>
        </p:txBody>
      </p:sp>
      <p:sp>
        <p:nvSpPr>
          <p:cNvPr id="3" name="Tijdelijke aanduiding voor inhoud 2"/>
          <p:cNvSpPr>
            <a:spLocks noGrp="1"/>
          </p:cNvSpPr>
          <p:nvPr>
            <p:ph idx="1"/>
          </p:nvPr>
        </p:nvSpPr>
        <p:spPr>
          <a:xfrm>
            <a:off x="200539" y="802236"/>
            <a:ext cx="8943461" cy="6055764"/>
          </a:xfrm>
        </p:spPr>
        <p:txBody>
          <a:bodyPr>
            <a:noAutofit/>
          </a:bodyPr>
          <a:lstStyle/>
          <a:p>
            <a:pPr marL="514350" indent="-514350">
              <a:buFont typeface="+mj-lt"/>
              <a:buAutoNum type="arabicPeriod"/>
            </a:pPr>
            <a:r>
              <a:rPr lang="nl-NL" sz="2400" dirty="0" smtClean="0"/>
              <a:t>Kijk simpelweg hoe ze komen en gaan (</a:t>
            </a:r>
            <a:r>
              <a:rPr lang="nl-NL" sz="2400" dirty="0" err="1" smtClean="0"/>
              <a:t>mindful</a:t>
            </a:r>
            <a:r>
              <a:rPr lang="nl-NL" sz="2400" dirty="0" smtClean="0"/>
              <a:t>)</a:t>
            </a:r>
          </a:p>
          <a:p>
            <a:pPr marL="514350" indent="-514350">
              <a:buFont typeface="+mj-lt"/>
              <a:buAutoNum type="arabicPeriod"/>
            </a:pPr>
            <a:r>
              <a:rPr lang="nl-NL" sz="2400" dirty="0" smtClean="0"/>
              <a:t>Zie ze als </a:t>
            </a:r>
            <a:r>
              <a:rPr lang="nl-NL" sz="2400" b="1" dirty="0" smtClean="0"/>
              <a:t>gebeurtenissen in je hoofd </a:t>
            </a:r>
            <a:r>
              <a:rPr lang="nl-NL" sz="2400" dirty="0" err="1" smtClean="0"/>
              <a:t>ipv</a:t>
            </a:r>
            <a:r>
              <a:rPr lang="nl-NL" sz="2400" dirty="0" smtClean="0"/>
              <a:t> feiten (</a:t>
            </a:r>
            <a:r>
              <a:rPr lang="nl-NL" sz="2400" dirty="0" err="1" smtClean="0"/>
              <a:t>mindful</a:t>
            </a:r>
            <a:r>
              <a:rPr lang="nl-NL" sz="2400" dirty="0" smtClean="0"/>
              <a:t>)</a:t>
            </a:r>
          </a:p>
          <a:p>
            <a:pPr marL="514350" indent="-514350">
              <a:buFont typeface="+mj-lt"/>
              <a:buAutoNum type="arabicPeriod"/>
            </a:pPr>
            <a:r>
              <a:rPr lang="nl-NL" sz="2400" dirty="0" smtClean="0"/>
              <a:t>Zet je gedachten </a:t>
            </a:r>
            <a:r>
              <a:rPr lang="nl-NL" sz="2400" b="1" dirty="0" smtClean="0"/>
              <a:t>op papier, observeer en beschrijf</a:t>
            </a:r>
          </a:p>
          <a:p>
            <a:pPr marL="514350" indent="-514350">
              <a:buFont typeface="+mj-lt"/>
              <a:buAutoNum type="arabicPeriod"/>
            </a:pPr>
            <a:r>
              <a:rPr lang="nl-NL" sz="2400" dirty="0" smtClean="0"/>
              <a:t>Stel jezelf </a:t>
            </a:r>
            <a:r>
              <a:rPr lang="nl-NL" sz="2400" b="1" dirty="0" smtClean="0"/>
              <a:t>vragen (uitdagen van gedachten): </a:t>
            </a:r>
          </a:p>
          <a:p>
            <a:pPr marL="0" indent="0">
              <a:buNone/>
            </a:pPr>
            <a:endParaRPr lang="nl-NL" sz="2400" b="1" dirty="0" smtClean="0"/>
          </a:p>
          <a:p>
            <a:r>
              <a:rPr lang="nl-NL" sz="2400" dirty="0" smtClean="0"/>
              <a:t>Kwam de gedachte plotseling/</a:t>
            </a:r>
            <a:r>
              <a:rPr lang="nl-NL" sz="2400" dirty="0" err="1" smtClean="0"/>
              <a:t>automatich</a:t>
            </a:r>
            <a:endParaRPr lang="nl-NL" sz="2400" dirty="0" smtClean="0"/>
          </a:p>
          <a:p>
            <a:r>
              <a:rPr lang="nl-NL" sz="2400" dirty="0" smtClean="0"/>
              <a:t>Roept de gedachte onnodig heftige emoties op</a:t>
            </a:r>
          </a:p>
          <a:p>
            <a:r>
              <a:rPr lang="nl-NL" sz="2400" dirty="0" smtClean="0"/>
              <a:t>Klopt de gedachte met de feiten</a:t>
            </a:r>
          </a:p>
          <a:p>
            <a:r>
              <a:rPr lang="nl-NL" sz="2400" dirty="0" smtClean="0"/>
              <a:t>Kan ik de gedachte in twijfel trekken</a:t>
            </a:r>
          </a:p>
          <a:p>
            <a:r>
              <a:rPr lang="nl-NL" sz="2400" dirty="0" smtClean="0"/>
              <a:t>Zou ik er op een ander moment in een andere stemming anders over denken</a:t>
            </a:r>
          </a:p>
          <a:p>
            <a:r>
              <a:rPr lang="nl-NL" sz="2400" dirty="0" smtClean="0"/>
              <a:t>Zijn er andere manieren om over de situatie te denken</a:t>
            </a:r>
          </a:p>
          <a:p>
            <a:r>
              <a:rPr lang="nl-NL" sz="2400" dirty="0"/>
              <a:t>Hoe zouden anderen hier tegen aan kijken</a:t>
            </a:r>
            <a:endParaRPr lang="nl-NL" sz="2400" b="1" dirty="0"/>
          </a:p>
          <a:p>
            <a:pPr marL="0" indent="0">
              <a:buNone/>
            </a:pPr>
            <a:r>
              <a:rPr lang="nl-NL" sz="2400" b="1" dirty="0" smtClean="0"/>
              <a:t>5. </a:t>
            </a:r>
            <a:r>
              <a:rPr lang="nl-NL" sz="2400" dirty="0" smtClean="0"/>
              <a:t>Formuleer een gedachte die je helpt, denk bewust anders. </a:t>
            </a:r>
            <a:endParaRPr lang="nl-NL" sz="2400" dirty="0"/>
          </a:p>
        </p:txBody>
      </p:sp>
    </p:spTree>
    <p:extLst>
      <p:ext uri="{BB962C8B-B14F-4D97-AF65-F5344CB8AC3E}">
        <p14:creationId xmlns:p14="http://schemas.microsoft.com/office/powerpoint/2010/main" val="35858320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1"/>
            <a:ext cx="8868260" cy="7694414"/>
          </a:xfrm>
          <a:prstGeom prst="rect">
            <a:avLst/>
          </a:prstGeom>
        </p:spPr>
        <p:txBody>
          <a:bodyPr wrap="square">
            <a:spAutoFit/>
          </a:bodyPr>
          <a:lstStyle/>
          <a:p>
            <a:r>
              <a:rPr lang="nl-NL" sz="3200" b="1" dirty="0" smtClean="0">
                <a:solidFill>
                  <a:srgbClr val="FF0000"/>
                </a:solidFill>
              </a:rPr>
              <a:t>   Schema’s: al bewust?       -&gt;    Bewust Bekwaam ?</a:t>
            </a:r>
            <a:endParaRPr lang="nl-NL" sz="3200" b="1" dirty="0">
              <a:solidFill>
                <a:srgbClr val="FF0000"/>
              </a:solidFill>
            </a:endParaRPr>
          </a:p>
          <a:p>
            <a:endParaRPr lang="nl-NL" sz="3200" dirty="0" smtClean="0">
              <a:solidFill>
                <a:srgbClr val="3366FF"/>
              </a:solidFill>
            </a:endParaRPr>
          </a:p>
          <a:p>
            <a:r>
              <a:rPr lang="nl-NL" sz="2800" dirty="0" smtClean="0"/>
              <a:t>Van </a:t>
            </a:r>
            <a:r>
              <a:rPr lang="nl-NL" sz="2800" dirty="0"/>
              <a:t>welke schema’s ben je je al meer bewust, herken je </a:t>
            </a:r>
            <a:r>
              <a:rPr lang="nl-NL" sz="2800" dirty="0" smtClean="0"/>
              <a:t>eerder? </a:t>
            </a:r>
            <a:r>
              <a:rPr lang="nl-NL" sz="2800" dirty="0"/>
              <a:t>E</a:t>
            </a:r>
            <a:r>
              <a:rPr lang="nl-NL" sz="2800" dirty="0" smtClean="0"/>
              <a:t>n </a:t>
            </a:r>
            <a:r>
              <a:rPr lang="nl-NL" sz="2800" dirty="0"/>
              <a:t>misschien kun je er soms ook al anders denken, meer </a:t>
            </a:r>
            <a:r>
              <a:rPr lang="nl-NL" sz="2800" dirty="0" smtClean="0"/>
              <a:t>helpend? En al anders doen? Afgestemd op je </a:t>
            </a:r>
            <a:r>
              <a:rPr lang="nl-NL" sz="2800" b="1" dirty="0" smtClean="0"/>
              <a:t>behoeften</a:t>
            </a:r>
            <a:r>
              <a:rPr lang="nl-NL" sz="2800" dirty="0" smtClean="0"/>
              <a:t> en wat nu past bij de situatie </a:t>
            </a:r>
            <a:endParaRPr lang="nl-NL" sz="3200" i="1" dirty="0" smtClean="0"/>
          </a:p>
          <a:p>
            <a:endParaRPr lang="nl-NL" sz="3200" b="1" dirty="0" smtClean="0">
              <a:solidFill>
                <a:srgbClr val="FF0000"/>
              </a:solidFill>
            </a:endParaRPr>
          </a:p>
          <a:p>
            <a:r>
              <a:rPr lang="nl-NL" sz="3200" b="1" dirty="0" smtClean="0">
                <a:solidFill>
                  <a:srgbClr val="FF0000"/>
                </a:solidFill>
              </a:rPr>
              <a:t>                                      </a:t>
            </a:r>
            <a:r>
              <a:rPr lang="nl-NL" sz="3200" b="1" dirty="0" smtClean="0">
                <a:solidFill>
                  <a:srgbClr val="3366FF"/>
                </a:solidFill>
              </a:rPr>
              <a:t> -&gt;</a:t>
            </a:r>
          </a:p>
          <a:p>
            <a:endParaRPr lang="nl-NL" sz="3200" b="1" dirty="0" smtClean="0">
              <a:solidFill>
                <a:srgbClr val="FF0000"/>
              </a:solidFill>
            </a:endParaRPr>
          </a:p>
          <a:p>
            <a:endParaRPr lang="nl-NL" sz="2400" dirty="0" smtClean="0">
              <a:solidFill>
                <a:srgbClr val="3366FF"/>
              </a:solidFill>
            </a:endParaRPr>
          </a:p>
          <a:p>
            <a:endParaRPr lang="nl-NL" sz="2400" dirty="0">
              <a:solidFill>
                <a:srgbClr val="3366FF"/>
              </a:solidFill>
            </a:endParaRPr>
          </a:p>
          <a:p>
            <a:r>
              <a:rPr lang="nl-NL" sz="2400" dirty="0" smtClean="0">
                <a:solidFill>
                  <a:srgbClr val="3366FF"/>
                </a:solidFill>
              </a:rPr>
              <a:t>Ik ben anders, 								Ik hoor erbij, anderen</a:t>
            </a:r>
          </a:p>
          <a:p>
            <a:r>
              <a:rPr lang="nl-NL" sz="2400" dirty="0" smtClean="0">
                <a:solidFill>
                  <a:srgbClr val="3366FF"/>
                </a:solidFill>
              </a:rPr>
              <a:t>niemand houdt van me					geven om mij</a:t>
            </a:r>
            <a:endParaRPr lang="nl-NL" sz="3200" b="1" dirty="0" smtClean="0">
              <a:solidFill>
                <a:srgbClr val="FF0000"/>
              </a:solidFill>
            </a:endParaRPr>
          </a:p>
          <a:p>
            <a:endParaRPr lang="nl-NL" sz="2000" b="1" dirty="0" smtClean="0">
              <a:solidFill>
                <a:srgbClr val="FF0000"/>
              </a:solidFill>
            </a:endParaRPr>
          </a:p>
          <a:p>
            <a:r>
              <a:rPr lang="nl-NL" sz="2400" b="1" dirty="0" smtClean="0">
                <a:solidFill>
                  <a:srgbClr val="FF0000"/>
                </a:solidFill>
              </a:rPr>
              <a:t>Gedicht</a:t>
            </a:r>
            <a:r>
              <a:rPr lang="nl-NL" sz="2400" b="1" dirty="0">
                <a:solidFill>
                  <a:srgbClr val="FF0000"/>
                </a:solidFill>
              </a:rPr>
              <a:t>: </a:t>
            </a:r>
            <a:r>
              <a:rPr lang="nl-NL" sz="2400" i="1" dirty="0">
                <a:solidFill>
                  <a:srgbClr val="FF0000"/>
                </a:solidFill>
              </a:rPr>
              <a:t>Autobiografie in 5 korte hoofdstukken - door </a:t>
            </a:r>
            <a:r>
              <a:rPr lang="nl-NL" sz="2400" i="1" dirty="0" err="1">
                <a:solidFill>
                  <a:srgbClr val="FF0000"/>
                </a:solidFill>
              </a:rPr>
              <a:t>Portia</a:t>
            </a:r>
            <a:r>
              <a:rPr lang="nl-NL" sz="2400" i="1" dirty="0">
                <a:solidFill>
                  <a:srgbClr val="FF0000"/>
                </a:solidFill>
              </a:rPr>
              <a:t> Nelson</a:t>
            </a:r>
          </a:p>
          <a:p>
            <a:r>
              <a:rPr lang="nl-NL" dirty="0" smtClean="0">
                <a:solidFill>
                  <a:srgbClr val="FF0000"/>
                </a:solidFill>
              </a:rPr>
              <a:t>Dit gedicht gaat hierover, bewustwording en verandering stap voor stap</a:t>
            </a:r>
            <a:endParaRPr lang="nl-NL" dirty="0">
              <a:solidFill>
                <a:srgbClr val="FF0000"/>
              </a:solidFill>
            </a:endParaRPr>
          </a:p>
          <a:p>
            <a:r>
              <a:rPr lang="nl-NL" sz="3200" b="1" dirty="0">
                <a:solidFill>
                  <a:srgbClr val="FF0000"/>
                </a:solidFill>
              </a:rPr>
              <a:t> </a:t>
            </a:r>
            <a:endParaRPr lang="nl-NL" sz="3200" dirty="0">
              <a:solidFill>
                <a:srgbClr val="FF0000"/>
              </a:solidFill>
            </a:endParaRPr>
          </a:p>
          <a:p>
            <a:r>
              <a:rPr lang="nl-NL" sz="3200" dirty="0">
                <a:solidFill>
                  <a:srgbClr val="FF0000"/>
                </a:solidFill>
              </a:rPr>
              <a:t> </a:t>
            </a:r>
          </a:p>
        </p:txBody>
      </p:sp>
      <p:pic>
        <p:nvPicPr>
          <p:cNvPr id="3" name="Afbeelding 2"/>
          <p:cNvPicPr>
            <a:picLocks noChangeAspect="1"/>
          </p:cNvPicPr>
          <p:nvPr/>
        </p:nvPicPr>
        <p:blipFill>
          <a:blip r:embed="rId2"/>
          <a:stretch>
            <a:fillRect/>
          </a:stretch>
        </p:blipFill>
        <p:spPr>
          <a:xfrm>
            <a:off x="4816715" y="2872460"/>
            <a:ext cx="3311975" cy="1627270"/>
          </a:xfrm>
          <a:prstGeom prst="rect">
            <a:avLst/>
          </a:prstGeom>
        </p:spPr>
      </p:pic>
      <p:pic>
        <p:nvPicPr>
          <p:cNvPr id="5" name="Tijdelijke aanduiding voor inhoud 3"/>
          <p:cNvPicPr>
            <a:picLocks noGrp="1"/>
          </p:cNvPicPr>
          <p:nvPr>
            <p:ph idx="1"/>
          </p:nvPr>
        </p:nvPicPr>
        <p:blipFill>
          <a:blip r:embed="rId3">
            <a:extLst>
              <a:ext uri="{28A0092B-C50C-407E-A947-70E740481C1C}">
                <a14:useLocalDpi xmlns:a14="http://schemas.microsoft.com/office/drawing/2010/main" val="0"/>
              </a:ext>
            </a:extLst>
          </a:blip>
          <a:srcRect t="17050" b="17050"/>
          <a:stretch>
            <a:fillRect/>
          </a:stretch>
        </p:blipFill>
        <p:spPr bwMode="auto">
          <a:xfrm>
            <a:off x="901700" y="2872460"/>
            <a:ext cx="1879600" cy="1627269"/>
          </a:xfrm>
          <a:prstGeom prst="rect">
            <a:avLst/>
          </a:prstGeom>
          <a:noFill/>
          <a:ln>
            <a:noFill/>
          </a:ln>
        </p:spPr>
      </p:pic>
    </p:spTree>
    <p:extLst>
      <p:ext uri="{BB962C8B-B14F-4D97-AF65-F5344CB8AC3E}">
        <p14:creationId xmlns:p14="http://schemas.microsoft.com/office/powerpoint/2010/main" val="42664152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Oefening</a:t>
            </a:r>
            <a:endParaRPr lang="nl-NL" dirty="0">
              <a:solidFill>
                <a:srgbClr val="FF0000"/>
              </a:solidFill>
            </a:endParaRPr>
          </a:p>
        </p:txBody>
      </p:sp>
      <p:sp>
        <p:nvSpPr>
          <p:cNvPr id="3" name="Tijdelijke aanduiding voor inhoud 2"/>
          <p:cNvSpPr>
            <a:spLocks noGrp="1"/>
          </p:cNvSpPr>
          <p:nvPr>
            <p:ph idx="1"/>
          </p:nvPr>
        </p:nvSpPr>
        <p:spPr/>
        <p:txBody>
          <a:bodyPr/>
          <a:lstStyle/>
          <a:p>
            <a:r>
              <a:rPr lang="nl-NL" dirty="0" smtClean="0"/>
              <a:t>Teken je 3 gezonde / helpende schema’s</a:t>
            </a:r>
          </a:p>
          <a:p>
            <a:pPr marL="0" indent="0">
              <a:buNone/>
            </a:pPr>
            <a:r>
              <a:rPr lang="nl-NL" dirty="0"/>
              <a:t> </a:t>
            </a:r>
            <a:r>
              <a:rPr lang="nl-NL" dirty="0" smtClean="0"/>
              <a:t>   (in plaats van de 3 niet helpende schema’s die 	je in les 2 tekende)</a:t>
            </a:r>
          </a:p>
          <a:p>
            <a:pPr marL="0" indent="0">
              <a:buNone/>
            </a:pPr>
            <a:endParaRPr lang="nl-NL" dirty="0"/>
          </a:p>
        </p:txBody>
      </p:sp>
    </p:spTree>
    <p:extLst>
      <p:ext uri="{BB962C8B-B14F-4D97-AF65-F5344CB8AC3E}">
        <p14:creationId xmlns:p14="http://schemas.microsoft.com/office/powerpoint/2010/main" val="4303372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Oefening</a:t>
            </a:r>
            <a:endParaRPr lang="nl-NL" dirty="0">
              <a:solidFill>
                <a:srgbClr val="FF0000"/>
              </a:solidFill>
            </a:endParaRPr>
          </a:p>
        </p:txBody>
      </p:sp>
      <p:sp>
        <p:nvSpPr>
          <p:cNvPr id="3" name="Tijdelijke aanduiding voor inhoud 2"/>
          <p:cNvSpPr>
            <a:spLocks noGrp="1"/>
          </p:cNvSpPr>
          <p:nvPr>
            <p:ph idx="1"/>
          </p:nvPr>
        </p:nvSpPr>
        <p:spPr>
          <a:xfrm>
            <a:off x="196564" y="1600200"/>
            <a:ext cx="8490236" cy="5006460"/>
          </a:xfrm>
        </p:spPr>
        <p:txBody>
          <a:bodyPr>
            <a:normAutofit fontScale="92500" lnSpcReduction="20000"/>
          </a:bodyPr>
          <a:lstStyle/>
          <a:p>
            <a:r>
              <a:rPr lang="nl-NL" dirty="0" smtClean="0"/>
              <a:t>Speel een situatie uit je </a:t>
            </a:r>
            <a:r>
              <a:rPr lang="nl-NL" dirty="0" err="1" smtClean="0"/>
              <a:t>situatiepan</a:t>
            </a:r>
            <a:r>
              <a:rPr lang="nl-NL" dirty="0" smtClean="0"/>
              <a:t> na</a:t>
            </a:r>
          </a:p>
          <a:p>
            <a:r>
              <a:rPr lang="nl-NL" dirty="0" smtClean="0"/>
              <a:t>Welke niet helpende schema’s merkte je op, wat ging goed, wat kon beter</a:t>
            </a:r>
          </a:p>
          <a:p>
            <a:r>
              <a:rPr lang="nl-NL" dirty="0" smtClean="0"/>
              <a:t>Wat zouden helpende gedachten kunnen zijn</a:t>
            </a:r>
          </a:p>
          <a:p>
            <a:r>
              <a:rPr lang="nl-NL" dirty="0" smtClean="0"/>
              <a:t>Wat is je behoefte</a:t>
            </a:r>
          </a:p>
          <a:p>
            <a:r>
              <a:rPr lang="nl-NL" dirty="0" smtClean="0"/>
              <a:t>Formuleer je doel</a:t>
            </a:r>
          </a:p>
          <a:p>
            <a:r>
              <a:rPr lang="nl-NL" dirty="0" smtClean="0"/>
              <a:t>Formuleer de manier waarop je dat doel wilt behalen, afgestemd op de situatie</a:t>
            </a:r>
          </a:p>
          <a:p>
            <a:r>
              <a:rPr lang="nl-NL" dirty="0" smtClean="0"/>
              <a:t>Speel de situatie vanuit nieuwe schema na</a:t>
            </a:r>
          </a:p>
          <a:p>
            <a:r>
              <a:rPr lang="nl-NL" dirty="0" smtClean="0"/>
              <a:t>Wat wil je hiervan vasthouden, wat eventueel nog anders doen. Kunt zo nodig nog een keer oefenen.</a:t>
            </a:r>
          </a:p>
          <a:p>
            <a:endParaRPr lang="nl-NL" dirty="0"/>
          </a:p>
        </p:txBody>
      </p:sp>
    </p:spTree>
    <p:extLst>
      <p:ext uri="{BB962C8B-B14F-4D97-AF65-F5344CB8AC3E}">
        <p14:creationId xmlns:p14="http://schemas.microsoft.com/office/powerpoint/2010/main" val="31268540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7"/>
            <a:ext cx="9144000" cy="2421765"/>
          </a:xfrm>
        </p:spPr>
        <p:txBody>
          <a:bodyPr>
            <a:normAutofit fontScale="90000"/>
          </a:bodyPr>
          <a:lstStyle/>
          <a:p>
            <a:r>
              <a:rPr lang="nl-NL" b="1" dirty="0" smtClean="0"/>
              <a:t/>
            </a:r>
            <a:br>
              <a:rPr lang="nl-NL" b="1" dirty="0" smtClean="0"/>
            </a:br>
            <a:r>
              <a:rPr lang="nl-NL" b="1" dirty="0" smtClean="0">
                <a:solidFill>
                  <a:srgbClr val="FF0000"/>
                </a:solidFill>
              </a:rPr>
              <a:t>Werkblad </a:t>
            </a:r>
            <a:r>
              <a:rPr lang="nl-NL" b="1" dirty="0">
                <a:solidFill>
                  <a:srgbClr val="FF0000"/>
                </a:solidFill>
              </a:rPr>
              <a:t>7.2 </a:t>
            </a:r>
            <a:r>
              <a:rPr lang="nl-NL" b="1" dirty="0" smtClean="0">
                <a:solidFill>
                  <a:srgbClr val="FF0000"/>
                </a:solidFill>
              </a:rPr>
              <a:t>Oefening:</a:t>
            </a:r>
            <a:br>
              <a:rPr lang="nl-NL" b="1" dirty="0" smtClean="0">
                <a:solidFill>
                  <a:srgbClr val="FF0000"/>
                </a:solidFill>
              </a:rPr>
            </a:br>
            <a:r>
              <a:rPr lang="nl-NL" sz="4000" dirty="0" smtClean="0">
                <a:solidFill>
                  <a:srgbClr val="000000"/>
                </a:solidFill>
              </a:rPr>
              <a:t>Schema’s </a:t>
            </a:r>
            <a:r>
              <a:rPr lang="nl-NL" sz="4000" dirty="0">
                <a:solidFill>
                  <a:srgbClr val="000000"/>
                </a:solidFill>
              </a:rPr>
              <a:t>herkennen, uitdagen en nieuwe </a:t>
            </a:r>
            <a:r>
              <a:rPr lang="nl-NL" sz="4000" dirty="0" err="1">
                <a:solidFill>
                  <a:srgbClr val="000000"/>
                </a:solidFill>
              </a:rPr>
              <a:t>helpender</a:t>
            </a:r>
            <a:r>
              <a:rPr lang="nl-NL" sz="4000" dirty="0">
                <a:solidFill>
                  <a:srgbClr val="000000"/>
                </a:solidFill>
              </a:rPr>
              <a:t> schema’s ontwikkelen met bijbehorend gedrag en gevol</a:t>
            </a:r>
            <a:r>
              <a:rPr lang="nl-NL" dirty="0">
                <a:solidFill>
                  <a:srgbClr val="000000"/>
                </a:solidFill>
              </a:rPr>
              <a:t>gen</a:t>
            </a:r>
            <a:r>
              <a:rPr lang="nl-NL" dirty="0"/>
              <a:t/>
            </a:r>
            <a:br>
              <a:rPr lang="nl-NL" dirty="0"/>
            </a:br>
            <a:endParaRPr lang="nl-NL" dirty="0"/>
          </a:p>
        </p:txBody>
      </p:sp>
      <p:sp>
        <p:nvSpPr>
          <p:cNvPr id="3" name="Tekstvak 2"/>
          <p:cNvSpPr txBox="1"/>
          <p:nvPr/>
        </p:nvSpPr>
        <p:spPr>
          <a:xfrm>
            <a:off x="1752601" y="3911600"/>
            <a:ext cx="5880766" cy="923330"/>
          </a:xfrm>
          <a:prstGeom prst="rect">
            <a:avLst/>
          </a:prstGeom>
          <a:noFill/>
        </p:spPr>
        <p:txBody>
          <a:bodyPr wrap="square" rtlCol="0">
            <a:spAutoFit/>
          </a:bodyPr>
          <a:lstStyle/>
          <a:p>
            <a:r>
              <a:rPr lang="nl-NL" dirty="0" smtClean="0"/>
              <a:t>Ik ben dom   -&gt; Ik ben goed in bepaalde dingen </a:t>
            </a:r>
          </a:p>
          <a:p>
            <a:r>
              <a:rPr lang="nl-NL" dirty="0" smtClean="0"/>
              <a:t>en sommige dingen kan ik minder goed, net als anderen				</a:t>
            </a:r>
            <a:endParaRPr lang="nl-NL" dirty="0"/>
          </a:p>
        </p:txBody>
      </p:sp>
    </p:spTree>
    <p:extLst>
      <p:ext uri="{BB962C8B-B14F-4D97-AF65-F5344CB8AC3E}">
        <p14:creationId xmlns:p14="http://schemas.microsoft.com/office/powerpoint/2010/main" val="1810909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dirty="0" smtClean="0">
                <a:solidFill>
                  <a:srgbClr val="FF0000"/>
                </a:solidFill>
              </a:rPr>
              <a:t/>
            </a:r>
            <a:br>
              <a:rPr lang="nl-NL" sz="3100" dirty="0" smtClean="0">
                <a:solidFill>
                  <a:srgbClr val="FF0000"/>
                </a:solidFill>
              </a:rPr>
            </a:br>
            <a:r>
              <a:rPr lang="nl-NL" sz="3100" dirty="0">
                <a:solidFill>
                  <a:srgbClr val="FF0000"/>
                </a:solidFill>
              </a:rPr>
              <a:t/>
            </a:r>
            <a:br>
              <a:rPr lang="nl-NL" sz="3100" dirty="0">
                <a:solidFill>
                  <a:srgbClr val="FF0000"/>
                </a:solidFill>
              </a:rPr>
            </a:br>
            <a:r>
              <a:rPr lang="nl-NL" sz="3100" dirty="0" smtClean="0">
                <a:solidFill>
                  <a:srgbClr val="FF0000"/>
                </a:solidFill>
              </a:rPr>
              <a:t/>
            </a:r>
            <a:br>
              <a:rPr lang="nl-NL" sz="3100" dirty="0" smtClean="0">
                <a:solidFill>
                  <a:srgbClr val="FF0000"/>
                </a:solidFill>
              </a:rPr>
            </a:br>
            <a:r>
              <a:rPr lang="nl-NL" sz="3100" dirty="0" smtClean="0">
                <a:solidFill>
                  <a:srgbClr val="FF0000"/>
                </a:solidFill>
              </a:rPr>
              <a:t>Werkblad </a:t>
            </a:r>
            <a:r>
              <a:rPr lang="nl-NL" sz="3100" dirty="0">
                <a:solidFill>
                  <a:srgbClr val="FF0000"/>
                </a:solidFill>
              </a:rPr>
              <a:t>7.3: Je top 3 van schema’s uitdagen en nieuwe helpende schema’s ontwikkelen, met bijbehorend gedrag en gevolgen</a:t>
            </a:r>
            <a:br>
              <a:rPr lang="nl-NL" sz="3100" dirty="0">
                <a:solidFill>
                  <a:srgbClr val="FF0000"/>
                </a:solidFill>
              </a:rPr>
            </a:br>
            <a:r>
              <a:rPr lang="nl-NL" i="1" dirty="0"/>
              <a:t> </a:t>
            </a:r>
            <a:r>
              <a:rPr lang="nl-NL" dirty="0"/>
              <a:t/>
            </a:r>
            <a:br>
              <a:rPr lang="nl-NL" dirty="0"/>
            </a:br>
            <a:endParaRPr lang="nl-NL" dirty="0"/>
          </a:p>
        </p:txBody>
      </p:sp>
      <p:sp>
        <p:nvSpPr>
          <p:cNvPr id="3" name="Tijdelijke aanduiding voor inhoud 2"/>
          <p:cNvSpPr>
            <a:spLocks noGrp="1"/>
          </p:cNvSpPr>
          <p:nvPr>
            <p:ph idx="1"/>
          </p:nvPr>
        </p:nvSpPr>
        <p:spPr/>
        <p:txBody>
          <a:bodyPr>
            <a:normAutofit fontScale="55000" lnSpcReduction="20000"/>
          </a:bodyPr>
          <a:lstStyle/>
          <a:p>
            <a:endParaRPr lang="nl-NL" b="1" dirty="0" smtClean="0"/>
          </a:p>
          <a:p>
            <a:pPr marL="0" indent="0">
              <a:buNone/>
            </a:pPr>
            <a:r>
              <a:rPr lang="nl-NL" dirty="0"/>
              <a:t> </a:t>
            </a:r>
          </a:p>
          <a:p>
            <a:pPr marL="0" indent="0">
              <a:buNone/>
            </a:pPr>
            <a:r>
              <a:rPr lang="nl-NL" b="1" dirty="0"/>
              <a:t>Schema 1:……………………………………………………………………………</a:t>
            </a:r>
            <a:r>
              <a:rPr lang="nl-NL" b="1" dirty="0" smtClean="0"/>
              <a:t>…</a:t>
            </a:r>
            <a:r>
              <a:rPr lang="nl-NL" dirty="0"/>
              <a:t> </a:t>
            </a:r>
          </a:p>
          <a:p>
            <a:endParaRPr lang="nl-NL" i="1" dirty="0" smtClean="0"/>
          </a:p>
          <a:p>
            <a:r>
              <a:rPr lang="nl-NL" i="1" dirty="0" smtClean="0"/>
              <a:t>Daag </a:t>
            </a:r>
            <a:r>
              <a:rPr lang="nl-NL" i="1" dirty="0"/>
              <a:t>het schema uit (klopt het wel, helpt het mij, zouden anderen ook zo denken, wat zou je anderen aanraden om te denken): </a:t>
            </a:r>
            <a:endParaRPr lang="nl-NL" i="1" dirty="0" smtClean="0"/>
          </a:p>
          <a:p>
            <a:pPr marL="0" indent="0">
              <a:buNone/>
            </a:pPr>
            <a:endParaRPr lang="nl-NL" i="1" dirty="0" smtClean="0"/>
          </a:p>
          <a:p>
            <a:pPr marL="0" indent="0">
              <a:buNone/>
            </a:pPr>
            <a:endParaRPr lang="nl-NL" dirty="0"/>
          </a:p>
          <a:p>
            <a:r>
              <a:rPr lang="nl-NL" i="1" dirty="0" smtClean="0"/>
              <a:t>Nieuw</a:t>
            </a:r>
            <a:r>
              <a:rPr lang="nl-NL" i="1" dirty="0"/>
              <a:t>, helpend schema/helpende gedachte: </a:t>
            </a:r>
            <a:endParaRPr lang="nl-NL" i="1" dirty="0" smtClean="0"/>
          </a:p>
          <a:p>
            <a:pPr marL="0" indent="0">
              <a:buNone/>
            </a:pPr>
            <a:endParaRPr lang="nl-NL" i="1" dirty="0"/>
          </a:p>
          <a:p>
            <a:pPr marL="0" indent="0">
              <a:buNone/>
            </a:pPr>
            <a:endParaRPr lang="nl-NL" dirty="0"/>
          </a:p>
          <a:p>
            <a:r>
              <a:rPr lang="nl-NL" i="1" dirty="0" smtClean="0"/>
              <a:t>Wat </a:t>
            </a:r>
            <a:r>
              <a:rPr lang="nl-NL" i="1" dirty="0"/>
              <a:t>zou je anders doen als je dit helpende schema zou gebruiken</a:t>
            </a:r>
            <a:r>
              <a:rPr lang="nl-NL" i="1" dirty="0" smtClean="0"/>
              <a:t>:</a:t>
            </a:r>
          </a:p>
          <a:p>
            <a:endParaRPr lang="nl-NL" i="1" dirty="0"/>
          </a:p>
          <a:p>
            <a:pPr marL="0" indent="0">
              <a:buNone/>
            </a:pPr>
            <a:endParaRPr lang="nl-NL" dirty="0"/>
          </a:p>
          <a:p>
            <a:r>
              <a:rPr lang="nl-NL" i="1" dirty="0" smtClean="0"/>
              <a:t>Wat </a:t>
            </a:r>
            <a:r>
              <a:rPr lang="nl-NL" i="1" dirty="0"/>
              <a:t>zou er dan veranderen, welke positieve gevolgen zou dat hebben:</a:t>
            </a:r>
            <a:endParaRPr lang="nl-NL" dirty="0"/>
          </a:p>
          <a:p>
            <a:endParaRPr lang="nl-NL" dirty="0"/>
          </a:p>
        </p:txBody>
      </p:sp>
    </p:spTree>
    <p:extLst>
      <p:ext uri="{BB962C8B-B14F-4D97-AF65-F5344CB8AC3E}">
        <p14:creationId xmlns:p14="http://schemas.microsoft.com/office/powerpoint/2010/main" val="17125834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
            </a:r>
            <a:br>
              <a:rPr lang="nl-NL" b="1" dirty="0" smtClean="0"/>
            </a:br>
            <a:r>
              <a:rPr lang="nl-NL" b="1" dirty="0"/>
              <a:t/>
            </a:r>
            <a:br>
              <a:rPr lang="nl-NL" b="1" dirty="0"/>
            </a:br>
            <a:r>
              <a:rPr lang="nl-NL" sz="3600" b="1" dirty="0" smtClean="0">
                <a:solidFill>
                  <a:srgbClr val="FF0000"/>
                </a:solidFill>
              </a:rPr>
              <a:t>Werkblad </a:t>
            </a:r>
            <a:r>
              <a:rPr lang="nl-NL" sz="3600" b="1" dirty="0">
                <a:solidFill>
                  <a:srgbClr val="FF0000"/>
                </a:solidFill>
              </a:rPr>
              <a:t>7.4: Top 3 Denkfouten en Schema’s – Nieuwe gedachten</a:t>
            </a:r>
            <a:r>
              <a:rPr lang="nl-NL" dirty="0">
                <a:solidFill>
                  <a:srgbClr val="FF0000"/>
                </a:solidFill>
              </a:rPr>
              <a:t/>
            </a:r>
            <a:br>
              <a:rPr lang="nl-NL" dirty="0">
                <a:solidFill>
                  <a:srgbClr val="FF0000"/>
                </a:solidFill>
              </a:rPr>
            </a:br>
            <a:r>
              <a:rPr lang="nl-NL" dirty="0"/>
              <a:t> </a:t>
            </a:r>
            <a:br>
              <a:rPr lang="nl-NL" dirty="0"/>
            </a:br>
            <a:endParaRPr lang="nl-NL" dirty="0"/>
          </a:p>
        </p:txBody>
      </p:sp>
      <p:sp>
        <p:nvSpPr>
          <p:cNvPr id="3" name="Tijdelijke aanduiding voor inhoud 2"/>
          <p:cNvSpPr>
            <a:spLocks noGrp="1"/>
          </p:cNvSpPr>
          <p:nvPr>
            <p:ph idx="1"/>
          </p:nvPr>
        </p:nvSpPr>
        <p:spPr>
          <a:xfrm>
            <a:off x="-1" y="1600200"/>
            <a:ext cx="9313901" cy="5085097"/>
          </a:xfrm>
        </p:spPr>
        <p:txBody>
          <a:bodyPr>
            <a:normAutofit fontScale="92500" lnSpcReduction="10000"/>
          </a:bodyPr>
          <a:lstStyle/>
          <a:p>
            <a:pPr marL="0" indent="0">
              <a:buNone/>
            </a:pPr>
            <a:r>
              <a:rPr lang="nl-NL" sz="2400" b="1" dirty="0" smtClean="0"/>
              <a:t>Denkfout </a:t>
            </a:r>
            <a:r>
              <a:rPr lang="nl-NL" sz="2400" b="1" dirty="0"/>
              <a:t>1: </a:t>
            </a:r>
            <a:endParaRPr lang="nl-NL" sz="2400" b="1" dirty="0" smtClean="0"/>
          </a:p>
          <a:p>
            <a:r>
              <a:rPr lang="nl-NL" sz="2400" i="1" dirty="0" smtClean="0"/>
              <a:t>Wat </a:t>
            </a:r>
            <a:r>
              <a:rPr lang="nl-NL" sz="2400" i="1" dirty="0"/>
              <a:t>zou een meer logische gedachte zijn</a:t>
            </a:r>
            <a:r>
              <a:rPr lang="nl-NL" sz="2400" dirty="0"/>
              <a:t>:  </a:t>
            </a:r>
            <a:endParaRPr lang="nl-NL" sz="2400" dirty="0" smtClean="0"/>
          </a:p>
          <a:p>
            <a:pPr marL="0" indent="0">
              <a:buNone/>
            </a:pPr>
            <a:r>
              <a:rPr lang="nl-NL" sz="2400" b="1" dirty="0"/>
              <a:t>Denkfout </a:t>
            </a:r>
            <a:r>
              <a:rPr lang="nl-NL" sz="2400" b="1" dirty="0" smtClean="0"/>
              <a:t>2: </a:t>
            </a:r>
            <a:endParaRPr lang="nl-NL" sz="2400" b="1" dirty="0"/>
          </a:p>
          <a:p>
            <a:r>
              <a:rPr lang="nl-NL" sz="2400" i="1" dirty="0"/>
              <a:t>Wat zou een meer logische gedachte zijn</a:t>
            </a:r>
            <a:r>
              <a:rPr lang="nl-NL" sz="2400" dirty="0"/>
              <a:t>:  </a:t>
            </a:r>
          </a:p>
          <a:p>
            <a:pPr marL="0" indent="0">
              <a:buNone/>
            </a:pPr>
            <a:r>
              <a:rPr lang="nl-NL" sz="2400" b="1" dirty="0"/>
              <a:t>Denkfout </a:t>
            </a:r>
            <a:r>
              <a:rPr lang="nl-NL" sz="2400" b="1" dirty="0" smtClean="0"/>
              <a:t>3: </a:t>
            </a:r>
            <a:endParaRPr lang="nl-NL" sz="2400" b="1" dirty="0"/>
          </a:p>
          <a:p>
            <a:r>
              <a:rPr lang="nl-NL" sz="2400" i="1" dirty="0"/>
              <a:t>Wat zou een meer logische gedachte zijn</a:t>
            </a:r>
            <a:r>
              <a:rPr lang="nl-NL" sz="2400" dirty="0"/>
              <a:t>:  </a:t>
            </a:r>
          </a:p>
          <a:p>
            <a:pPr marL="0" indent="0">
              <a:buNone/>
            </a:pPr>
            <a:endParaRPr lang="nl-NL" sz="2400" dirty="0"/>
          </a:p>
          <a:p>
            <a:pPr marL="0" indent="0">
              <a:buNone/>
            </a:pPr>
            <a:r>
              <a:rPr lang="nl-NL" sz="2400" b="1" dirty="0" smtClean="0"/>
              <a:t>Schema 1:</a:t>
            </a:r>
          </a:p>
          <a:p>
            <a:r>
              <a:rPr lang="nl-NL" sz="2400" i="1" dirty="0" err="1"/>
              <a:t>Helpender</a:t>
            </a:r>
            <a:r>
              <a:rPr lang="nl-NL" sz="2400" i="1" dirty="0"/>
              <a:t> schema, met bijbehorend gedrag en gevolgen</a:t>
            </a:r>
            <a:r>
              <a:rPr lang="nl-NL" sz="2400" i="1" dirty="0" smtClean="0"/>
              <a:t>:</a:t>
            </a:r>
          </a:p>
          <a:p>
            <a:pPr marL="0" indent="0">
              <a:buNone/>
            </a:pPr>
            <a:r>
              <a:rPr lang="nl-NL" sz="2400" b="1" dirty="0"/>
              <a:t>Schema 1:</a:t>
            </a:r>
          </a:p>
          <a:p>
            <a:r>
              <a:rPr lang="nl-NL" sz="2400" i="1" dirty="0" err="1"/>
              <a:t>Helpender</a:t>
            </a:r>
            <a:r>
              <a:rPr lang="nl-NL" sz="2400" i="1" dirty="0"/>
              <a:t> schema, met bijbehorend gedrag en gevolgen:</a:t>
            </a:r>
            <a:r>
              <a:rPr lang="nl-NL" sz="2400" dirty="0"/>
              <a:t> </a:t>
            </a:r>
            <a:endParaRPr lang="nl-NL" sz="2400" dirty="0" smtClean="0"/>
          </a:p>
          <a:p>
            <a:r>
              <a:rPr lang="nl-NL" sz="2400" b="1" dirty="0" smtClean="0"/>
              <a:t>Schema </a:t>
            </a:r>
            <a:r>
              <a:rPr lang="nl-NL" sz="2400" b="1" dirty="0"/>
              <a:t>1:</a:t>
            </a:r>
          </a:p>
          <a:p>
            <a:r>
              <a:rPr lang="nl-NL" sz="2400" i="1" dirty="0" err="1"/>
              <a:t>Helpender</a:t>
            </a:r>
            <a:r>
              <a:rPr lang="nl-NL" sz="2400" i="1" dirty="0"/>
              <a:t> schema, met bijbehorend gedrag en gevolgen:</a:t>
            </a:r>
            <a:r>
              <a:rPr lang="nl-NL" sz="2400" dirty="0"/>
              <a:t> </a:t>
            </a:r>
          </a:p>
          <a:p>
            <a:endParaRPr lang="nl-NL" sz="2400" dirty="0" smtClean="0"/>
          </a:p>
          <a:p>
            <a:pPr marL="0" indent="0">
              <a:buNone/>
            </a:pPr>
            <a:endParaRPr lang="nl-NL" dirty="0"/>
          </a:p>
          <a:p>
            <a:endParaRPr lang="nl-NL" dirty="0" smtClean="0"/>
          </a:p>
          <a:p>
            <a:endParaRPr lang="nl-NL" dirty="0"/>
          </a:p>
        </p:txBody>
      </p:sp>
    </p:spTree>
    <p:extLst>
      <p:ext uri="{BB962C8B-B14F-4D97-AF65-F5344CB8AC3E}">
        <p14:creationId xmlns:p14="http://schemas.microsoft.com/office/powerpoint/2010/main" val="23001748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Gezonde Schema’s</a:t>
            </a:r>
            <a:endParaRPr lang="nl-NL" dirty="0">
              <a:solidFill>
                <a:srgbClr val="FF0000"/>
              </a:solidFill>
            </a:endParaRPr>
          </a:p>
        </p:txBody>
      </p:sp>
      <p:sp>
        <p:nvSpPr>
          <p:cNvPr id="3" name="Tijdelijke aanduiding voor inhoud 2"/>
          <p:cNvSpPr>
            <a:spLocks noGrp="1"/>
          </p:cNvSpPr>
          <p:nvPr>
            <p:ph idx="1"/>
          </p:nvPr>
        </p:nvSpPr>
        <p:spPr/>
        <p:txBody>
          <a:bodyPr/>
          <a:lstStyle/>
          <a:p>
            <a:r>
              <a:rPr lang="nl-NL" dirty="0" smtClean="0"/>
              <a:t>Spelen is gezond</a:t>
            </a:r>
          </a:p>
          <a:p>
            <a:r>
              <a:rPr lang="nl-NL" dirty="0" smtClean="0"/>
              <a:t>Ik hoor erbij</a:t>
            </a:r>
          </a:p>
          <a:p>
            <a:r>
              <a:rPr lang="nl-NL" dirty="0" smtClean="0"/>
              <a:t>Vertrouwen bouw je op</a:t>
            </a:r>
          </a:p>
          <a:p>
            <a:r>
              <a:rPr lang="nl-NL" dirty="0" smtClean="0"/>
              <a:t>Ik kan iets bereiken in mijn leven</a:t>
            </a:r>
          </a:p>
          <a:p>
            <a:r>
              <a:rPr lang="nl-NL" dirty="0" smtClean="0"/>
              <a:t>Ik ben precies goed zoals ik ben</a:t>
            </a:r>
          </a:p>
          <a:p>
            <a:r>
              <a:rPr lang="nl-NL" dirty="0" smtClean="0"/>
              <a:t>Ik mag leren</a:t>
            </a:r>
          </a:p>
          <a:p>
            <a:r>
              <a:rPr lang="nl-NL" dirty="0" smtClean="0"/>
              <a:t>Etc. </a:t>
            </a:r>
            <a:endParaRPr lang="nl-NL" dirty="0"/>
          </a:p>
        </p:txBody>
      </p:sp>
    </p:spTree>
    <p:extLst>
      <p:ext uri="{BB962C8B-B14F-4D97-AF65-F5344CB8AC3E}">
        <p14:creationId xmlns:p14="http://schemas.microsoft.com/office/powerpoint/2010/main" val="11135346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Filmpje kritische stem</a:t>
            </a:r>
            <a:endParaRPr lang="nl-NL" dirty="0">
              <a:solidFill>
                <a:srgbClr val="FF0000"/>
              </a:solidFill>
            </a:endParaRPr>
          </a:p>
        </p:txBody>
      </p:sp>
      <p:sp>
        <p:nvSpPr>
          <p:cNvPr id="3" name="Tijdelijke aanduiding voor inhoud 2"/>
          <p:cNvSpPr>
            <a:spLocks noGrp="1"/>
          </p:cNvSpPr>
          <p:nvPr>
            <p:ph idx="1"/>
          </p:nvPr>
        </p:nvSpPr>
        <p:spPr/>
        <p:txBody>
          <a:bodyPr/>
          <a:lstStyle/>
          <a:p>
            <a:pPr lvl="0"/>
            <a:r>
              <a:rPr lang="nl-NL" dirty="0"/>
              <a:t>Alfred &amp; </a:t>
            </a:r>
            <a:r>
              <a:rPr lang="nl-NL" dirty="0" err="1"/>
              <a:t>Shadow</a:t>
            </a:r>
            <a:r>
              <a:rPr lang="nl-NL" dirty="0"/>
              <a:t>: a short story </a:t>
            </a:r>
            <a:r>
              <a:rPr lang="nl-NL" dirty="0" err="1"/>
              <a:t>about</a:t>
            </a:r>
            <a:r>
              <a:rPr lang="nl-NL" dirty="0"/>
              <a:t> </a:t>
            </a:r>
            <a:r>
              <a:rPr lang="nl-NL" dirty="0" err="1"/>
              <a:t>self-criticism</a:t>
            </a:r>
            <a:r>
              <a:rPr lang="nl-NL" dirty="0"/>
              <a:t>, </a:t>
            </a:r>
            <a:r>
              <a:rPr lang="nl-NL" dirty="0" err="1"/>
              <a:t>nederl.</a:t>
            </a:r>
            <a:r>
              <a:rPr lang="nl-NL" dirty="0"/>
              <a:t> vertaling: </a:t>
            </a:r>
            <a:r>
              <a:rPr lang="nl-NL" dirty="0">
                <a:hlinkClick r:id="rId2"/>
              </a:rPr>
              <a:t>https://youtu.be/VP7R_WIm6-M</a:t>
            </a:r>
            <a:endParaRPr lang="nl-NL" dirty="0"/>
          </a:p>
          <a:p>
            <a:endParaRPr lang="nl-NL" dirty="0"/>
          </a:p>
        </p:txBody>
      </p:sp>
    </p:spTree>
    <p:extLst>
      <p:ext uri="{BB962C8B-B14F-4D97-AF65-F5344CB8AC3E}">
        <p14:creationId xmlns:p14="http://schemas.microsoft.com/office/powerpoint/2010/main" val="322835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609600"/>
            <a:ext cx="8964612" cy="1143000"/>
          </a:xfrm>
        </p:spPr>
        <p:txBody>
          <a:bodyPr/>
          <a:lstStyle/>
          <a:p>
            <a:pPr>
              <a:defRPr/>
            </a:pPr>
            <a:r>
              <a:rPr lang="nl-NL" sz="3600" dirty="0">
                <a:solidFill>
                  <a:srgbClr val="0000FF"/>
                </a:solidFill>
                <a:latin typeface="+mn-lt"/>
              </a:rPr>
              <a:t>Stap </a:t>
            </a:r>
            <a:r>
              <a:rPr lang="nl-NL" sz="3600" dirty="0" smtClean="0">
                <a:solidFill>
                  <a:srgbClr val="0000FF"/>
                </a:solidFill>
                <a:latin typeface="+mn-lt"/>
              </a:rPr>
              <a:t>2: </a:t>
            </a:r>
            <a:r>
              <a:rPr lang="nl-NL" sz="3600" dirty="0" smtClean="0">
                <a:solidFill>
                  <a:srgbClr val="FF0000"/>
                </a:solidFill>
                <a:latin typeface="+mn-lt"/>
              </a:rPr>
              <a:t>5</a:t>
            </a:r>
            <a:r>
              <a:rPr lang="nl-NL" sz="3600" dirty="0" smtClean="0">
                <a:solidFill>
                  <a:srgbClr val="0000FF"/>
                </a:solidFill>
                <a:latin typeface="+mn-lt"/>
              </a:rPr>
              <a:t> </a:t>
            </a:r>
            <a:r>
              <a:rPr lang="nl-NL" sz="3600" dirty="0" err="1">
                <a:solidFill>
                  <a:srgbClr val="0000FF"/>
                </a:solidFill>
                <a:latin typeface="+mn-lt"/>
              </a:rPr>
              <a:t>Emotieregulatievaardigheden</a:t>
            </a:r>
            <a:endParaRPr lang="nl-NL" sz="3600" dirty="0">
              <a:latin typeface="+mn-lt"/>
            </a:endParaRPr>
          </a:p>
        </p:txBody>
      </p:sp>
      <p:sp>
        <p:nvSpPr>
          <p:cNvPr id="3" name="Tijdelijke aanduiding voor inhoud 2"/>
          <p:cNvSpPr>
            <a:spLocks noGrp="1"/>
          </p:cNvSpPr>
          <p:nvPr>
            <p:ph idx="1"/>
          </p:nvPr>
        </p:nvSpPr>
        <p:spPr>
          <a:xfrm>
            <a:off x="250825" y="1981200"/>
            <a:ext cx="8713788" cy="4760913"/>
          </a:xfrm>
        </p:spPr>
        <p:txBody>
          <a:bodyPr/>
          <a:lstStyle/>
          <a:p>
            <a:pPr marL="609600" indent="-609600" eaLnBrk="1" hangingPunct="1">
              <a:buFontTx/>
              <a:buAutoNum type="arabicPeriod"/>
              <a:defRPr/>
            </a:pPr>
            <a:r>
              <a:rPr lang="nl-NL" dirty="0" smtClean="0"/>
              <a:t>Observeren / afstand nemen</a:t>
            </a:r>
            <a:endParaRPr lang="nl-NL" dirty="0"/>
          </a:p>
          <a:p>
            <a:pPr marL="609600" indent="-609600" eaLnBrk="1" hangingPunct="1">
              <a:buFontTx/>
              <a:buAutoNum type="arabicPeriod"/>
              <a:defRPr/>
            </a:pPr>
            <a:r>
              <a:rPr lang="nl-NL" dirty="0" smtClean="0"/>
              <a:t>Communiceren / beschrijven</a:t>
            </a:r>
            <a:endParaRPr lang="nl-NL" dirty="0"/>
          </a:p>
          <a:p>
            <a:pPr marL="609600" indent="-609600" eaLnBrk="1" hangingPunct="1">
              <a:buFontTx/>
              <a:buAutoNum type="arabicPeriod"/>
              <a:defRPr/>
            </a:pPr>
            <a:r>
              <a:rPr lang="nl-NL" dirty="0"/>
              <a:t>Gedachten uitdagen</a:t>
            </a:r>
          </a:p>
          <a:p>
            <a:pPr marL="609600" indent="-609600" eaLnBrk="1" hangingPunct="1">
              <a:buFontTx/>
              <a:buAutoNum type="arabicPeriod"/>
              <a:defRPr/>
            </a:pPr>
            <a:r>
              <a:rPr lang="nl-NL" dirty="0"/>
              <a:t>Aandacht verplaatsen/Afleiding</a:t>
            </a:r>
          </a:p>
          <a:p>
            <a:pPr marL="609600" indent="-609600" eaLnBrk="1" hangingPunct="1">
              <a:buFontTx/>
              <a:buAutoNum type="arabicPeriod"/>
              <a:defRPr/>
            </a:pPr>
            <a:r>
              <a:rPr lang="nl-NL" dirty="0"/>
              <a:t>Problemen oplossen</a:t>
            </a:r>
          </a:p>
          <a:p>
            <a:pPr marL="0" indent="0">
              <a:buFontTx/>
              <a:buNone/>
              <a:defRPr/>
            </a:pPr>
            <a:endParaRPr lang="nl-NL" dirty="0"/>
          </a:p>
        </p:txBody>
      </p:sp>
      <p:pic>
        <p:nvPicPr>
          <p:cNvPr id="4"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561129"/>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nl-NL" dirty="0" smtClean="0">
                <a:solidFill>
                  <a:srgbClr val="E70000"/>
                </a:solidFill>
                <a:cs typeface="+mj-cs"/>
              </a:rPr>
              <a:t>Huiswerk</a:t>
            </a:r>
          </a:p>
        </p:txBody>
      </p:sp>
      <p:sp>
        <p:nvSpPr>
          <p:cNvPr id="14339" name="Rectangle 3"/>
          <p:cNvSpPr>
            <a:spLocks noGrp="1" noChangeArrowheads="1"/>
          </p:cNvSpPr>
          <p:nvPr>
            <p:ph idx="1"/>
          </p:nvPr>
        </p:nvSpPr>
        <p:spPr>
          <a:xfrm>
            <a:off x="324465" y="1208241"/>
            <a:ext cx="8495070" cy="5511058"/>
          </a:xfrm>
        </p:spPr>
        <p:txBody>
          <a:bodyPr>
            <a:normAutofit fontScale="85000" lnSpcReduction="10000"/>
          </a:bodyPr>
          <a:lstStyle/>
          <a:p>
            <a:pPr>
              <a:lnSpc>
                <a:spcPct val="200000"/>
              </a:lnSpc>
              <a:defRPr/>
            </a:pPr>
            <a:r>
              <a:rPr lang="nl-NL" dirty="0" smtClean="0">
                <a:cs typeface="+mn-cs"/>
              </a:rPr>
              <a:t>Dagelijks EIS invullen</a:t>
            </a:r>
          </a:p>
          <a:p>
            <a:pPr>
              <a:lnSpc>
                <a:spcPct val="200000"/>
              </a:lnSpc>
              <a:defRPr/>
            </a:pPr>
            <a:r>
              <a:rPr lang="nl-NL" dirty="0" smtClean="0"/>
              <a:t>Dagelijks een ontspanningsoefening adem met coping</a:t>
            </a:r>
            <a:endParaRPr lang="nl-NL" dirty="0" smtClean="0">
              <a:cs typeface="+mn-cs"/>
            </a:endParaRPr>
          </a:p>
          <a:p>
            <a:pPr>
              <a:lnSpc>
                <a:spcPct val="200000"/>
              </a:lnSpc>
              <a:defRPr/>
            </a:pPr>
            <a:r>
              <a:rPr lang="nl-NL" dirty="0" smtClean="0">
                <a:cs typeface="+mn-cs"/>
              </a:rPr>
              <a:t>Checklist vaardigheden</a:t>
            </a:r>
          </a:p>
          <a:p>
            <a:pPr>
              <a:lnSpc>
                <a:spcPct val="200000"/>
              </a:lnSpc>
              <a:defRPr/>
            </a:pPr>
            <a:r>
              <a:rPr lang="nl-NL" dirty="0" smtClean="0">
                <a:cs typeface="+mn-cs"/>
              </a:rPr>
              <a:t>Werkbladen 7.1, 7.2, 7.3 en 7.4 verder invullen</a:t>
            </a:r>
          </a:p>
          <a:p>
            <a:pPr>
              <a:lnSpc>
                <a:spcPct val="200000"/>
              </a:lnSpc>
              <a:defRPr/>
            </a:pPr>
            <a:r>
              <a:rPr lang="nl-NL" dirty="0" smtClean="0">
                <a:cs typeface="+mn-cs"/>
              </a:rPr>
              <a:t>Lees de samenvatting en bespreek met je steungroep</a:t>
            </a:r>
          </a:p>
        </p:txBody>
      </p:sp>
      <p:pic>
        <p:nvPicPr>
          <p:cNvPr id="22530" name="Picture 2" descr="Koffie, School, Huiswerk, Coffee Shop, Onderwij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3001" y="5301464"/>
            <a:ext cx="1556534" cy="1556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587537"/>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0"/>
            <a:ext cx="810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381503"/>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2867" r="-14785"/>
          <a:stretch/>
        </p:blipFill>
        <p:spPr>
          <a:xfrm>
            <a:off x="685800" y="0"/>
            <a:ext cx="7772400" cy="6858000"/>
          </a:xfrm>
        </p:spPr>
      </p:pic>
    </p:spTree>
    <p:extLst>
      <p:ext uri="{BB962C8B-B14F-4D97-AF65-F5344CB8AC3E}">
        <p14:creationId xmlns:p14="http://schemas.microsoft.com/office/powerpoint/2010/main" val="1714818092"/>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1375" r="-12438"/>
          <a:stretch/>
        </p:blipFill>
        <p:spPr>
          <a:xfrm>
            <a:off x="685800" y="0"/>
            <a:ext cx="7772400" cy="6858000"/>
          </a:xfrm>
        </p:spPr>
      </p:pic>
    </p:spTree>
    <p:extLst>
      <p:ext uri="{BB962C8B-B14F-4D97-AF65-F5344CB8AC3E}">
        <p14:creationId xmlns:p14="http://schemas.microsoft.com/office/powerpoint/2010/main" val="281535934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9143999" cy="1697493"/>
          </a:xfrm>
        </p:spPr>
        <p:txBody>
          <a:bodyPr>
            <a:normAutofit/>
          </a:bodyPr>
          <a:lstStyle/>
          <a:p>
            <a:pPr>
              <a:defRPr/>
            </a:pPr>
            <a:r>
              <a:rPr lang="nl-NL" b="1" dirty="0" smtClean="0">
                <a:solidFill>
                  <a:srgbClr val="FF0000"/>
                </a:solidFill>
              </a:rPr>
              <a:t>Les 8: </a:t>
            </a:r>
            <a:r>
              <a:rPr lang="nl-NL" b="1" dirty="0" err="1" smtClean="0">
                <a:solidFill>
                  <a:srgbClr val="FF0000"/>
                </a:solidFill>
              </a:rPr>
              <a:t>Emotieregulatievaardigheid</a:t>
            </a:r>
            <a:r>
              <a:rPr lang="nl-NL" b="1" dirty="0" smtClean="0">
                <a:solidFill>
                  <a:srgbClr val="FF0000"/>
                </a:solidFill>
              </a:rPr>
              <a:t> 5: Problemen aanpakken</a:t>
            </a:r>
            <a:endParaRPr lang="nl-NL" b="1" dirty="0">
              <a:solidFill>
                <a:srgbClr val="FF0000"/>
              </a:solidFill>
            </a:endParaRPr>
          </a:p>
        </p:txBody>
      </p:sp>
      <p:sp>
        <p:nvSpPr>
          <p:cNvPr id="3" name="Subtitel 2"/>
          <p:cNvSpPr>
            <a:spLocks noGrp="1"/>
          </p:cNvSpPr>
          <p:nvPr>
            <p:ph type="subTitle" idx="1"/>
          </p:nvPr>
        </p:nvSpPr>
        <p:spPr>
          <a:xfrm>
            <a:off x="0" y="1490165"/>
            <a:ext cx="8915602" cy="5135417"/>
          </a:xfrm>
        </p:spPr>
        <p:txBody>
          <a:bodyPr/>
          <a:lstStyle/>
          <a:p>
            <a:pPr algn="l">
              <a:defRPr/>
            </a:pPr>
            <a:r>
              <a:rPr lang="nl-NL" b="1" dirty="0" smtClean="0">
                <a:solidFill>
                  <a:srgbClr val="FF0000"/>
                </a:solidFill>
              </a:rPr>
              <a:t>Agenda:</a:t>
            </a:r>
          </a:p>
          <a:p>
            <a:pPr algn="l">
              <a:defRPr/>
            </a:pPr>
            <a:endParaRPr lang="nl-NL" b="1" dirty="0" smtClean="0">
              <a:solidFill>
                <a:srgbClr val="FF0000"/>
              </a:solidFill>
            </a:endParaRPr>
          </a:p>
          <a:p>
            <a:pPr marL="457200" indent="-457200" algn="l">
              <a:buFont typeface="Arial"/>
              <a:buChar char="•"/>
              <a:defRPr/>
            </a:pPr>
            <a:r>
              <a:rPr lang="nl-NL" dirty="0" smtClean="0">
                <a:solidFill>
                  <a:schemeClr val="tx1"/>
                </a:solidFill>
              </a:rPr>
              <a:t>Bijzonderheden</a:t>
            </a:r>
            <a:endParaRPr lang="nl-NL" dirty="0">
              <a:solidFill>
                <a:schemeClr val="tx1"/>
              </a:solidFill>
            </a:endParaRPr>
          </a:p>
          <a:p>
            <a:pPr marL="285750" indent="-285750" algn="l">
              <a:buFont typeface="Arial" panose="020B0604020202020204" pitchFamily="34" charset="0"/>
              <a:buChar char="•"/>
              <a:defRPr/>
            </a:pPr>
            <a:r>
              <a:rPr lang="nl-NL" dirty="0" smtClean="0">
                <a:solidFill>
                  <a:srgbClr val="FF0000"/>
                </a:solidFill>
              </a:rPr>
              <a:t>  </a:t>
            </a:r>
            <a:r>
              <a:rPr lang="nl-NL" dirty="0" smtClean="0">
                <a:solidFill>
                  <a:srgbClr val="008000"/>
                </a:solidFill>
              </a:rPr>
              <a:t>Ontspanningsoefening</a:t>
            </a:r>
            <a:r>
              <a:rPr lang="nl-NL" dirty="0">
                <a:solidFill>
                  <a:srgbClr val="008000"/>
                </a:solidFill>
              </a:rPr>
              <a:t>: </a:t>
            </a:r>
            <a:r>
              <a:rPr lang="nl-NL" dirty="0" err="1">
                <a:solidFill>
                  <a:srgbClr val="008000"/>
                </a:solidFill>
              </a:rPr>
              <a:t>Mindfulness</a:t>
            </a:r>
            <a:endParaRPr lang="nl-NL" dirty="0">
              <a:solidFill>
                <a:srgbClr val="008000"/>
              </a:solidFill>
            </a:endParaRPr>
          </a:p>
          <a:p>
            <a:pPr marL="285750" indent="-285750" algn="l">
              <a:buFont typeface="Arial" panose="020B0604020202020204" pitchFamily="34" charset="0"/>
              <a:buChar char="•"/>
              <a:defRPr/>
            </a:pPr>
            <a:r>
              <a:rPr lang="nl-NL" dirty="0" smtClean="0">
                <a:solidFill>
                  <a:srgbClr val="FF0000"/>
                </a:solidFill>
              </a:rPr>
              <a:t>  </a:t>
            </a:r>
            <a:r>
              <a:rPr lang="nl-NL" dirty="0" smtClean="0">
                <a:solidFill>
                  <a:srgbClr val="000000"/>
                </a:solidFill>
              </a:rPr>
              <a:t>Huiswerkbespreking</a:t>
            </a:r>
            <a:endParaRPr lang="nl-NL" dirty="0">
              <a:solidFill>
                <a:srgbClr val="000000"/>
              </a:solidFill>
            </a:endParaRPr>
          </a:p>
          <a:p>
            <a:pPr marL="285750" indent="-285750" algn="l">
              <a:buFont typeface="Arial" panose="020B0604020202020204" pitchFamily="34" charset="0"/>
              <a:buChar char="•"/>
              <a:defRPr/>
            </a:pPr>
            <a:r>
              <a:rPr lang="nl-NL" dirty="0" smtClean="0">
                <a:solidFill>
                  <a:srgbClr val="000000"/>
                </a:solidFill>
              </a:rPr>
              <a:t>  Emotieregulatie vaardigheid 5: </a:t>
            </a:r>
            <a:r>
              <a:rPr lang="nl-NL" dirty="0">
                <a:solidFill>
                  <a:srgbClr val="000000"/>
                </a:solidFill>
              </a:rPr>
              <a:t>Problemen </a:t>
            </a:r>
            <a:r>
              <a:rPr lang="nl-NL" dirty="0" smtClean="0">
                <a:solidFill>
                  <a:srgbClr val="000000"/>
                </a:solidFill>
              </a:rPr>
              <a:t>  </a:t>
            </a:r>
          </a:p>
          <a:p>
            <a:pPr algn="l">
              <a:defRPr/>
            </a:pPr>
            <a:r>
              <a:rPr lang="nl-NL" dirty="0" smtClean="0">
                <a:solidFill>
                  <a:srgbClr val="000000"/>
                </a:solidFill>
              </a:rPr>
              <a:t>	</a:t>
            </a:r>
            <a:r>
              <a:rPr lang="nl-NL" dirty="0">
                <a:solidFill>
                  <a:srgbClr val="000000"/>
                </a:solidFill>
              </a:rPr>
              <a:t>a</a:t>
            </a:r>
            <a:r>
              <a:rPr lang="nl-NL" dirty="0" smtClean="0">
                <a:solidFill>
                  <a:srgbClr val="000000"/>
                </a:solidFill>
              </a:rPr>
              <a:t>anpakken</a:t>
            </a:r>
            <a:endParaRPr lang="nl-NL" dirty="0">
              <a:solidFill>
                <a:srgbClr val="000000"/>
              </a:solidFill>
            </a:endParaRPr>
          </a:p>
          <a:p>
            <a:pPr>
              <a:defRPr/>
            </a:pPr>
            <a:endParaRPr lang="nl-NL" dirty="0"/>
          </a:p>
        </p:txBody>
      </p:sp>
      <p:pic>
        <p:nvPicPr>
          <p:cNvPr id="4" name="Picture 2" descr="H:\Pictures\Illustrations\Business Lightbul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7430" y="4431623"/>
            <a:ext cx="2068172" cy="219395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6544156" y="1697493"/>
            <a:ext cx="2599844" cy="1961541"/>
          </a:xfrm>
          <a:prstGeom prst="rect">
            <a:avLst/>
          </a:prstGeom>
          <a:noFill/>
          <a:ln>
            <a:noFill/>
          </a:ln>
        </p:spPr>
      </p:pic>
    </p:spTree>
    <p:extLst>
      <p:ext uri="{BB962C8B-B14F-4D97-AF65-F5344CB8AC3E}">
        <p14:creationId xmlns:p14="http://schemas.microsoft.com/office/powerpoint/2010/main" val="351979351"/>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68362"/>
          </a:xfrm>
        </p:spPr>
        <p:txBody>
          <a:bodyPr/>
          <a:lstStyle/>
          <a:p>
            <a:pPr>
              <a:defRPr/>
            </a:pPr>
            <a:r>
              <a:rPr lang="nl-NL" dirty="0" smtClean="0">
                <a:solidFill>
                  <a:srgbClr val="FF0000"/>
                </a:solidFill>
              </a:rPr>
              <a:t>Oefening: Problemen aanpakken</a:t>
            </a:r>
            <a:r>
              <a:rPr lang="nl-NL" dirty="0" smtClean="0"/>
              <a:t>	</a:t>
            </a:r>
            <a:endParaRPr lang="nl-NL" dirty="0"/>
          </a:p>
        </p:txBody>
      </p:sp>
      <p:sp>
        <p:nvSpPr>
          <p:cNvPr id="3" name="Tijdelijke aanduiding voor inhoud 2"/>
          <p:cNvSpPr>
            <a:spLocks noGrp="1"/>
          </p:cNvSpPr>
          <p:nvPr>
            <p:ph idx="1"/>
          </p:nvPr>
        </p:nvSpPr>
        <p:spPr>
          <a:xfrm>
            <a:off x="457200" y="1143000"/>
            <a:ext cx="8686800" cy="5715000"/>
          </a:xfrm>
        </p:spPr>
        <p:txBody>
          <a:bodyPr>
            <a:normAutofit lnSpcReduction="10000"/>
          </a:bodyPr>
          <a:lstStyle/>
          <a:p>
            <a:pPr>
              <a:defRPr/>
            </a:pPr>
            <a:r>
              <a:rPr lang="nl-NL" dirty="0" smtClean="0">
                <a:solidFill>
                  <a:srgbClr val="FF6600"/>
                </a:solidFill>
              </a:rPr>
              <a:t>Probleem beschrijven </a:t>
            </a:r>
            <a:r>
              <a:rPr lang="nl-NL" dirty="0" smtClean="0"/>
              <a:t>in max 10 woorden</a:t>
            </a:r>
          </a:p>
          <a:p>
            <a:pPr>
              <a:defRPr/>
            </a:pPr>
            <a:r>
              <a:rPr lang="nl-NL" dirty="0" smtClean="0"/>
              <a:t>Alleen in </a:t>
            </a:r>
            <a:r>
              <a:rPr lang="nl-NL" dirty="0" smtClean="0">
                <a:solidFill>
                  <a:srgbClr val="FF6600"/>
                </a:solidFill>
              </a:rPr>
              <a:t>lager dan 3 pan </a:t>
            </a:r>
            <a:r>
              <a:rPr lang="nl-NL" dirty="0" smtClean="0"/>
              <a:t>– het is </a:t>
            </a:r>
            <a:r>
              <a:rPr lang="nl-NL" dirty="0" smtClean="0">
                <a:solidFill>
                  <a:srgbClr val="FF6600"/>
                </a:solidFill>
              </a:rPr>
              <a:t>echt een probleem</a:t>
            </a:r>
            <a:r>
              <a:rPr lang="nl-NL" dirty="0" smtClean="0"/>
              <a:t>, niet alleen maar door gedachten. </a:t>
            </a:r>
          </a:p>
          <a:p>
            <a:pPr>
              <a:defRPr/>
            </a:pPr>
            <a:r>
              <a:rPr lang="nl-NL" dirty="0" smtClean="0">
                <a:solidFill>
                  <a:srgbClr val="FF6600"/>
                </a:solidFill>
              </a:rPr>
              <a:t>Doel</a:t>
            </a:r>
            <a:r>
              <a:rPr lang="nl-NL" dirty="0" smtClean="0"/>
              <a:t> in 10 woorden</a:t>
            </a:r>
          </a:p>
          <a:p>
            <a:pPr>
              <a:defRPr/>
            </a:pPr>
            <a:r>
              <a:rPr lang="nl-NL" dirty="0" smtClean="0">
                <a:solidFill>
                  <a:srgbClr val="FF6600"/>
                </a:solidFill>
              </a:rPr>
              <a:t>Wat zou er veranderen </a:t>
            </a:r>
            <a:r>
              <a:rPr lang="nl-NL" dirty="0" smtClean="0"/>
              <a:t>als je doel bereikt</a:t>
            </a:r>
          </a:p>
          <a:p>
            <a:pPr>
              <a:defRPr/>
            </a:pPr>
            <a:r>
              <a:rPr lang="nl-NL" dirty="0" smtClean="0">
                <a:solidFill>
                  <a:srgbClr val="FF6600"/>
                </a:solidFill>
              </a:rPr>
              <a:t>Actiepunten</a:t>
            </a:r>
            <a:r>
              <a:rPr lang="nl-NL" dirty="0" smtClean="0"/>
              <a:t> met </a:t>
            </a:r>
            <a:r>
              <a:rPr lang="nl-NL" dirty="0" smtClean="0">
                <a:solidFill>
                  <a:srgbClr val="FF6600"/>
                </a:solidFill>
              </a:rPr>
              <a:t>voor en nadelen</a:t>
            </a:r>
          </a:p>
          <a:p>
            <a:pPr>
              <a:defRPr/>
            </a:pPr>
            <a:r>
              <a:rPr lang="nl-NL" dirty="0" smtClean="0">
                <a:solidFill>
                  <a:srgbClr val="FF6600"/>
                </a:solidFill>
              </a:rPr>
              <a:t>Actieplan kiezen </a:t>
            </a:r>
            <a:r>
              <a:rPr lang="nl-NL" dirty="0" smtClean="0"/>
              <a:t>met consequenties</a:t>
            </a:r>
          </a:p>
          <a:p>
            <a:pPr>
              <a:defRPr/>
            </a:pPr>
            <a:r>
              <a:rPr lang="nl-NL" dirty="0" smtClean="0"/>
              <a:t>Wat ga je doen, welke </a:t>
            </a:r>
            <a:r>
              <a:rPr lang="nl-NL" dirty="0" smtClean="0">
                <a:solidFill>
                  <a:srgbClr val="FF6600"/>
                </a:solidFill>
              </a:rPr>
              <a:t>stappen </a:t>
            </a:r>
            <a:r>
              <a:rPr lang="nl-NL" dirty="0" smtClean="0"/>
              <a:t>te nemen, hoe weet je dat uitgevoerd is</a:t>
            </a:r>
          </a:p>
          <a:p>
            <a:pPr>
              <a:defRPr/>
            </a:pPr>
            <a:r>
              <a:rPr lang="nl-NL" dirty="0" smtClean="0">
                <a:solidFill>
                  <a:srgbClr val="FF6600"/>
                </a:solidFill>
              </a:rPr>
              <a:t>Voer uit </a:t>
            </a:r>
          </a:p>
          <a:p>
            <a:pPr>
              <a:defRPr/>
            </a:pPr>
            <a:r>
              <a:rPr lang="nl-NL" dirty="0" smtClean="0"/>
              <a:t>Bespreek </a:t>
            </a:r>
            <a:r>
              <a:rPr lang="nl-NL" dirty="0" smtClean="0">
                <a:solidFill>
                  <a:srgbClr val="FF6600"/>
                </a:solidFill>
              </a:rPr>
              <a:t>hoe</a:t>
            </a:r>
            <a:r>
              <a:rPr lang="nl-NL" dirty="0" smtClean="0"/>
              <a:t> het is </a:t>
            </a:r>
            <a:r>
              <a:rPr lang="nl-NL" dirty="0" smtClean="0">
                <a:solidFill>
                  <a:srgbClr val="FF6600"/>
                </a:solidFill>
              </a:rPr>
              <a:t>verlopen</a:t>
            </a:r>
          </a:p>
        </p:txBody>
      </p:sp>
      <p:pic>
        <p:nvPicPr>
          <p:cNvPr id="4" name="Afbeelding 3"/>
          <p:cNvPicPr/>
          <p:nvPr/>
        </p:nvPicPr>
        <p:blipFill>
          <a:blip r:embed="rId2" cstate="print">
            <a:extLst>
              <a:ext uri="{28A0092B-C50C-407E-A947-70E740481C1C}">
                <a14:useLocalDpi xmlns:a14="http://schemas.microsoft.com/office/drawing/2010/main" val="0"/>
              </a:ext>
            </a:extLst>
          </a:blip>
          <a:stretch>
            <a:fillRect/>
          </a:stretch>
        </p:blipFill>
        <p:spPr>
          <a:xfrm>
            <a:off x="7594086" y="5080485"/>
            <a:ext cx="1549914" cy="1741506"/>
          </a:xfrm>
          <a:prstGeom prst="rect">
            <a:avLst/>
          </a:prstGeom>
        </p:spPr>
      </p:pic>
    </p:spTree>
    <p:extLst>
      <p:ext uri="{BB962C8B-B14F-4D97-AF65-F5344CB8AC3E}">
        <p14:creationId xmlns:p14="http://schemas.microsoft.com/office/powerpoint/2010/main" val="377933860"/>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188913"/>
            <a:ext cx="8964612" cy="1295400"/>
          </a:xfrm>
        </p:spPr>
        <p:txBody>
          <a:bodyPr/>
          <a:lstStyle/>
          <a:p>
            <a:pPr>
              <a:defRPr/>
            </a:pPr>
            <a:r>
              <a:rPr lang="nl-NL" sz="3200" b="1" dirty="0" smtClean="0">
                <a:solidFill>
                  <a:srgbClr val="008000"/>
                </a:solidFill>
              </a:rPr>
              <a:t>Ontspanningsoefening</a:t>
            </a:r>
            <a:endParaRPr lang="nl-NL" sz="3200" dirty="0">
              <a:solidFill>
                <a:srgbClr val="008000"/>
              </a:solidFill>
            </a:endParaRPr>
          </a:p>
        </p:txBody>
      </p:sp>
      <p:sp>
        <p:nvSpPr>
          <p:cNvPr id="3" name="Tijdelijke aanduiding voor inhoud 2"/>
          <p:cNvSpPr>
            <a:spLocks noGrp="1"/>
          </p:cNvSpPr>
          <p:nvPr>
            <p:ph idx="1"/>
          </p:nvPr>
        </p:nvSpPr>
        <p:spPr>
          <a:xfrm>
            <a:off x="250825" y="1628777"/>
            <a:ext cx="8497888" cy="5229225"/>
          </a:xfrm>
        </p:spPr>
        <p:txBody>
          <a:bodyPr/>
          <a:lstStyle/>
          <a:p>
            <a:pPr marL="285750" indent="-285750" eaLnBrk="1" hangingPunct="1">
              <a:buFont typeface="Arial" panose="020B0604020202020204" pitchFamily="34" charset="0"/>
              <a:buChar char="•"/>
              <a:defRPr/>
            </a:pPr>
            <a:r>
              <a:rPr lang="nl-NL" dirty="0" smtClean="0"/>
              <a:t>3 minuten ademruimte met coping: Wat heb ik nodig</a:t>
            </a:r>
            <a:endParaRPr lang="nl-NL" dirty="0"/>
          </a:p>
          <a:p>
            <a:pPr marL="0" indent="0">
              <a:buNone/>
              <a:defRPr/>
            </a:pPr>
            <a:endParaRPr lang="nl-NL" dirty="0" smtClean="0"/>
          </a:p>
          <a:p>
            <a:pPr marL="0" indent="0">
              <a:buNone/>
              <a:defRPr/>
            </a:pPr>
            <a:endParaRPr lang="nl-NL" dirty="0"/>
          </a:p>
          <a:p>
            <a:pPr>
              <a:defRPr/>
            </a:pPr>
            <a:r>
              <a:rPr lang="nl-NL" dirty="0" smtClean="0"/>
              <a:t>Visualisatie </a:t>
            </a:r>
            <a:r>
              <a:rPr lang="nl-NL" dirty="0" err="1" smtClean="0"/>
              <a:t>vgz</a:t>
            </a:r>
            <a:r>
              <a:rPr lang="nl-NL" dirty="0" smtClean="0"/>
              <a:t> </a:t>
            </a:r>
            <a:r>
              <a:rPr lang="nl-NL" dirty="0" err="1" smtClean="0"/>
              <a:t>app</a:t>
            </a:r>
            <a:endParaRPr lang="nl-NL" dirty="0"/>
          </a:p>
        </p:txBody>
      </p:sp>
      <p:pic>
        <p:nvPicPr>
          <p:cNvPr id="16386" name="Picture 2" descr="Afbeeldingsresultaat voor headspace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524738"/>
            <a:ext cx="3279695" cy="2243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757" y="2465798"/>
            <a:ext cx="2884044" cy="256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7411"/>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nl-NL" dirty="0" smtClean="0">
                <a:solidFill>
                  <a:srgbClr val="E70000"/>
                </a:solidFill>
                <a:cs typeface="+mj-cs"/>
              </a:rPr>
              <a:t>Huiswerk</a:t>
            </a:r>
          </a:p>
        </p:txBody>
      </p:sp>
      <p:sp>
        <p:nvSpPr>
          <p:cNvPr id="14339" name="Rectangle 3"/>
          <p:cNvSpPr>
            <a:spLocks noGrp="1" noChangeArrowheads="1"/>
          </p:cNvSpPr>
          <p:nvPr>
            <p:ph idx="1"/>
          </p:nvPr>
        </p:nvSpPr>
        <p:spPr>
          <a:xfrm>
            <a:off x="324465" y="1208241"/>
            <a:ext cx="8495070" cy="5511058"/>
          </a:xfrm>
        </p:spPr>
        <p:txBody>
          <a:bodyPr>
            <a:normAutofit fontScale="85000" lnSpcReduction="10000"/>
          </a:bodyPr>
          <a:lstStyle/>
          <a:p>
            <a:pPr>
              <a:lnSpc>
                <a:spcPct val="200000"/>
              </a:lnSpc>
              <a:defRPr/>
            </a:pPr>
            <a:r>
              <a:rPr lang="nl-NL" dirty="0" smtClean="0">
                <a:cs typeface="+mn-cs"/>
              </a:rPr>
              <a:t>Dagelijks EIS invullen</a:t>
            </a:r>
          </a:p>
          <a:p>
            <a:pPr>
              <a:lnSpc>
                <a:spcPct val="200000"/>
              </a:lnSpc>
              <a:defRPr/>
            </a:pPr>
            <a:r>
              <a:rPr lang="nl-NL" dirty="0" smtClean="0"/>
              <a:t>Dagelijks een ontspanningsoefening adem met coping</a:t>
            </a:r>
            <a:endParaRPr lang="nl-NL" dirty="0" smtClean="0">
              <a:cs typeface="+mn-cs"/>
            </a:endParaRPr>
          </a:p>
          <a:p>
            <a:pPr>
              <a:lnSpc>
                <a:spcPct val="200000"/>
              </a:lnSpc>
              <a:defRPr/>
            </a:pPr>
            <a:r>
              <a:rPr lang="nl-NL" dirty="0" smtClean="0">
                <a:cs typeface="+mn-cs"/>
              </a:rPr>
              <a:t>Checklist vaardigheden</a:t>
            </a:r>
          </a:p>
          <a:p>
            <a:pPr>
              <a:lnSpc>
                <a:spcPct val="200000"/>
              </a:lnSpc>
              <a:defRPr/>
            </a:pPr>
            <a:r>
              <a:rPr lang="nl-NL" dirty="0" smtClean="0">
                <a:cs typeface="+mn-cs"/>
              </a:rPr>
              <a:t>Werkblad problemen aanpakken invullen</a:t>
            </a:r>
          </a:p>
          <a:p>
            <a:pPr>
              <a:lnSpc>
                <a:spcPct val="200000"/>
              </a:lnSpc>
              <a:defRPr/>
            </a:pPr>
            <a:r>
              <a:rPr lang="nl-NL" dirty="0" smtClean="0">
                <a:cs typeface="+mn-cs"/>
              </a:rPr>
              <a:t>Lees de samenvatting en bespreek met je steungroep</a:t>
            </a:r>
          </a:p>
        </p:txBody>
      </p:sp>
      <p:pic>
        <p:nvPicPr>
          <p:cNvPr id="22530" name="Picture 2" descr="Koffie, School, Huiswerk, Coffee Shop, Onderwij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3001" y="5301464"/>
            <a:ext cx="1556534" cy="15565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43484"/>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0"/>
            <a:ext cx="810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381503"/>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2867" r="-14785"/>
          <a:stretch/>
        </p:blipFill>
        <p:spPr>
          <a:xfrm>
            <a:off x="685800" y="0"/>
            <a:ext cx="7772400" cy="6858000"/>
          </a:xfrm>
        </p:spPr>
      </p:pic>
    </p:spTree>
    <p:extLst>
      <p:ext uri="{BB962C8B-B14F-4D97-AF65-F5344CB8AC3E}">
        <p14:creationId xmlns:p14="http://schemas.microsoft.com/office/powerpoint/2010/main" val="36512501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tap 2: 5 Emotieregulatie vaardigheden"/>
          <p:cNvSpPr>
            <a:spLocks noGrp="1"/>
          </p:cNvSpPr>
          <p:nvPr>
            <p:ph type="title" idx="4294967295"/>
          </p:nvPr>
        </p:nvSpPr>
        <p:spPr>
          <a:xfrm>
            <a:off x="434340" y="404813"/>
            <a:ext cx="8530273" cy="1162050"/>
          </a:xfrm>
          <a:prstGeom prst="rect">
            <a:avLst/>
          </a:prstGeom>
        </p:spPr>
        <p:txBody>
          <a:bodyPr lIns="45719" tIns="45719" rIns="45719" bIns="45719" anchor="ctr">
            <a:noAutofit/>
          </a:bodyPr>
          <a:lstStyle/>
          <a:p>
            <a:pPr algn="l">
              <a:spcBef>
                <a:spcPts val="1900"/>
              </a:spcBef>
              <a:defRPr sz="3200"/>
            </a:pPr>
            <a:r>
              <a:rPr sz="3600" b="1" dirty="0">
                <a:solidFill>
                  <a:srgbClr val="FF0000"/>
                </a:solidFill>
              </a:rPr>
              <a:t>Stap 2: </a:t>
            </a:r>
            <a:r>
              <a:rPr lang="nl-NL" sz="3600" b="1" dirty="0" smtClean="0">
                <a:solidFill>
                  <a:srgbClr val="FF0000"/>
                </a:solidFill>
              </a:rPr>
              <a:t>5 </a:t>
            </a:r>
            <a:r>
              <a:rPr sz="3600" b="1" dirty="0" err="1">
                <a:solidFill>
                  <a:srgbClr val="FF0000"/>
                </a:solidFill>
              </a:rPr>
              <a:t>Emotieregulatie</a:t>
            </a:r>
            <a:r>
              <a:rPr sz="3600" b="1" dirty="0">
                <a:solidFill>
                  <a:srgbClr val="FF0000"/>
                </a:solidFill>
              </a:rPr>
              <a:t> </a:t>
            </a:r>
            <a:r>
              <a:rPr sz="3600" b="1" dirty="0" err="1">
                <a:solidFill>
                  <a:srgbClr val="FF0000"/>
                </a:solidFill>
              </a:rPr>
              <a:t>vaardigheden</a:t>
            </a:r>
            <a:endParaRPr sz="3600" b="1" dirty="0">
              <a:solidFill>
                <a:srgbClr val="FF0000"/>
              </a:solidFill>
            </a:endParaRPr>
          </a:p>
        </p:txBody>
      </p:sp>
      <p:sp>
        <p:nvSpPr>
          <p:cNvPr id="310" name="Afstand nemen en Observeren…"/>
          <p:cNvSpPr>
            <a:spLocks noGrp="1"/>
          </p:cNvSpPr>
          <p:nvPr>
            <p:ph type="body" idx="4294967295"/>
          </p:nvPr>
        </p:nvSpPr>
        <p:spPr>
          <a:xfrm>
            <a:off x="0" y="2039938"/>
            <a:ext cx="7705725" cy="4341812"/>
          </a:xfrm>
          <a:prstGeom prst="rect">
            <a:avLst/>
          </a:prstGeom>
        </p:spPr>
        <p:txBody>
          <a:bodyPr lIns="45719" tIns="45719" rIns="45719" bIns="45719">
            <a:normAutofit/>
          </a:bodyPr>
          <a:lstStyle/>
          <a:p>
            <a:pPr marL="914400" lvl="1" indent="-457200">
              <a:lnSpc>
                <a:spcPct val="80000"/>
              </a:lnSpc>
              <a:spcBef>
                <a:spcPts val="1600"/>
              </a:spcBef>
              <a:buAutoNum type="arabicPeriod"/>
              <a:defRPr sz="2800" b="0"/>
            </a:pPr>
            <a:r>
              <a:rPr dirty="0" err="1"/>
              <a:t>Afstand</a:t>
            </a:r>
            <a:r>
              <a:rPr dirty="0"/>
              <a:t> </a:t>
            </a:r>
            <a:r>
              <a:rPr dirty="0" err="1"/>
              <a:t>nemen</a:t>
            </a:r>
            <a:r>
              <a:rPr dirty="0"/>
              <a:t> </a:t>
            </a:r>
            <a:r>
              <a:rPr dirty="0" err="1"/>
              <a:t>en</a:t>
            </a:r>
            <a:r>
              <a:rPr dirty="0"/>
              <a:t> </a:t>
            </a:r>
            <a:r>
              <a:rPr dirty="0" err="1"/>
              <a:t>Observeren</a:t>
            </a:r>
            <a:endParaRPr dirty="0"/>
          </a:p>
          <a:p>
            <a:pPr marL="914400" lvl="1" indent="-457200">
              <a:lnSpc>
                <a:spcPct val="80000"/>
              </a:lnSpc>
              <a:spcBef>
                <a:spcPts val="1600"/>
              </a:spcBef>
              <a:buAutoNum type="arabicPeriod"/>
              <a:defRPr sz="2800" b="0"/>
            </a:pPr>
            <a:r>
              <a:rPr dirty="0" err="1"/>
              <a:t>Beschrijven</a:t>
            </a:r>
            <a:endParaRPr dirty="0"/>
          </a:p>
          <a:p>
            <a:pPr marL="914400" lvl="1" indent="-457200">
              <a:lnSpc>
                <a:spcPct val="80000"/>
              </a:lnSpc>
              <a:spcBef>
                <a:spcPts val="1600"/>
              </a:spcBef>
              <a:buAutoNum type="arabicPeriod"/>
              <a:defRPr sz="2800" b="0"/>
            </a:pPr>
            <a:r>
              <a:rPr dirty="0" err="1"/>
              <a:t>Uitdagen</a:t>
            </a:r>
            <a:r>
              <a:rPr dirty="0"/>
              <a:t> van </a:t>
            </a:r>
            <a:r>
              <a:rPr dirty="0" err="1"/>
              <a:t>gedachten</a:t>
            </a:r>
            <a:endParaRPr dirty="0"/>
          </a:p>
          <a:p>
            <a:pPr marL="914400" lvl="1" indent="-457200">
              <a:lnSpc>
                <a:spcPct val="80000"/>
              </a:lnSpc>
              <a:spcBef>
                <a:spcPts val="1600"/>
              </a:spcBef>
              <a:buAutoNum type="arabicPeriod"/>
              <a:defRPr sz="2800" b="0"/>
            </a:pPr>
            <a:r>
              <a:rPr dirty="0" err="1"/>
              <a:t>Aandacht</a:t>
            </a:r>
            <a:r>
              <a:rPr dirty="0"/>
              <a:t> </a:t>
            </a:r>
            <a:r>
              <a:rPr dirty="0" err="1"/>
              <a:t>verplaatsen</a:t>
            </a:r>
            <a:endParaRPr dirty="0"/>
          </a:p>
          <a:p>
            <a:pPr marL="914400" lvl="1" indent="-457200">
              <a:lnSpc>
                <a:spcPct val="80000"/>
              </a:lnSpc>
              <a:spcBef>
                <a:spcPts val="1600"/>
              </a:spcBef>
              <a:buAutoNum type="arabicPeriod"/>
              <a:defRPr sz="2800" b="0"/>
            </a:pPr>
            <a:r>
              <a:rPr dirty="0" err="1"/>
              <a:t>Problemen</a:t>
            </a:r>
            <a:r>
              <a:rPr dirty="0"/>
              <a:t> </a:t>
            </a:r>
            <a:r>
              <a:rPr dirty="0" err="1"/>
              <a:t>aanpakken</a:t>
            </a:r>
            <a:endParaRPr dirty="0"/>
          </a:p>
        </p:txBody>
      </p:sp>
    </p:spTree>
    <p:extLst>
      <p:ext uri="{BB962C8B-B14F-4D97-AF65-F5344CB8AC3E}">
        <p14:creationId xmlns:p14="http://schemas.microsoft.com/office/powerpoint/2010/main" val="1314028099"/>
      </p:ext>
    </p:extLst>
  </p:cSld>
  <p:clrMapOvr>
    <a:masterClrMapping/>
  </p:clrMapOvr>
  <p:transition xmlns:p14="http://schemas.microsoft.com/office/powerpoint/2010/mai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dirty="0">
              <a:cs typeface="+mj-cs"/>
            </a:endParaRPr>
          </a:p>
        </p:txBody>
      </p:sp>
      <p:sp>
        <p:nvSpPr>
          <p:cNvPr id="4" name="Tijdelijke aanduiding voor datum 3"/>
          <p:cNvSpPr>
            <a:spLocks noGrp="1"/>
          </p:cNvSpPr>
          <p:nvPr>
            <p:ph type="dt" sz="quarter" idx="10"/>
          </p:nvPr>
        </p:nvSpPr>
        <p:spPr/>
        <p:txBody>
          <a:bodyPr/>
          <a:lstStyle/>
          <a:p>
            <a:pPr>
              <a:defRPr/>
            </a:pPr>
            <a:r>
              <a:rPr lang="nl-NL"/>
              <a:t>05 09 06</a:t>
            </a:r>
          </a:p>
        </p:txBody>
      </p:sp>
      <p:pic>
        <p:nvPicPr>
          <p:cNvPr id="9" name="Tijdelijke aanduiding voor inhoud 8" descr="ChecklistVaardighedenBasisVERS.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8224" b="30555"/>
          <a:stretch/>
        </p:blipFill>
        <p:spPr>
          <a:xfrm>
            <a:off x="-233363" y="0"/>
            <a:ext cx="9377363" cy="7389813"/>
          </a:xfrm>
        </p:spPr>
      </p:pic>
    </p:spTree>
    <p:extLst>
      <p:ext uri="{BB962C8B-B14F-4D97-AF65-F5344CB8AC3E}">
        <p14:creationId xmlns:p14="http://schemas.microsoft.com/office/powerpoint/2010/main" val="900731901"/>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246580"/>
            <a:ext cx="8713787" cy="1183583"/>
          </a:xfrm>
        </p:spPr>
        <p:txBody>
          <a:bodyPr/>
          <a:lstStyle/>
          <a:p>
            <a:pPr>
              <a:defRPr/>
            </a:pPr>
            <a:r>
              <a:rPr lang="nl-NL" b="1" dirty="0" smtClean="0">
                <a:solidFill>
                  <a:srgbClr val="FF0000"/>
                </a:solidFill>
              </a:rPr>
              <a:t>Les 9: Emotiehanteringsplan deel 2</a:t>
            </a:r>
            <a:endParaRPr lang="nl-NL" b="1" dirty="0">
              <a:solidFill>
                <a:srgbClr val="FF0000"/>
              </a:solidFill>
            </a:endParaRPr>
          </a:p>
        </p:txBody>
      </p:sp>
      <p:sp>
        <p:nvSpPr>
          <p:cNvPr id="3" name="Tijdelijke aanduiding voor inhoud 2"/>
          <p:cNvSpPr>
            <a:spLocks noGrp="1"/>
          </p:cNvSpPr>
          <p:nvPr>
            <p:ph idx="1"/>
          </p:nvPr>
        </p:nvSpPr>
        <p:spPr>
          <a:xfrm>
            <a:off x="179388" y="1430163"/>
            <a:ext cx="8278812" cy="5167487"/>
          </a:xfrm>
        </p:spPr>
        <p:txBody>
          <a:bodyPr/>
          <a:lstStyle/>
          <a:p>
            <a:pPr marL="0" indent="0">
              <a:buFontTx/>
              <a:buNone/>
              <a:defRPr/>
            </a:pPr>
            <a:r>
              <a:rPr lang="nl-NL" dirty="0" smtClean="0">
                <a:solidFill>
                  <a:srgbClr val="FF0000"/>
                </a:solidFill>
              </a:rPr>
              <a:t>Agenda les 9:</a:t>
            </a:r>
          </a:p>
          <a:p>
            <a:pPr marL="0" indent="0">
              <a:buFontTx/>
              <a:buNone/>
              <a:defRPr/>
            </a:pPr>
            <a:endParaRPr lang="nl-NL" dirty="0" smtClean="0">
              <a:solidFill>
                <a:srgbClr val="FF0000"/>
              </a:solidFill>
            </a:endParaRPr>
          </a:p>
          <a:p>
            <a:pPr>
              <a:defRPr/>
            </a:pPr>
            <a:r>
              <a:rPr lang="nl-NL" dirty="0" smtClean="0"/>
              <a:t>Ontspanningsoefening</a:t>
            </a:r>
            <a:r>
              <a:rPr lang="nl-NL" dirty="0"/>
              <a:t>: </a:t>
            </a:r>
            <a:r>
              <a:rPr lang="nl-NL" dirty="0">
                <a:solidFill>
                  <a:srgbClr val="008000"/>
                </a:solidFill>
              </a:rPr>
              <a:t>Losmaken </a:t>
            </a:r>
            <a:r>
              <a:rPr lang="nl-NL" dirty="0" smtClean="0">
                <a:solidFill>
                  <a:srgbClr val="008000"/>
                </a:solidFill>
              </a:rPr>
              <a:t>gewrichten</a:t>
            </a:r>
          </a:p>
          <a:p>
            <a:pPr>
              <a:defRPr/>
            </a:pPr>
            <a:endParaRPr lang="nl-NL" dirty="0"/>
          </a:p>
          <a:p>
            <a:pPr>
              <a:defRPr/>
            </a:pPr>
            <a:r>
              <a:rPr lang="nl-NL" dirty="0" smtClean="0"/>
              <a:t>Huiswerk bespreken: EIS/</a:t>
            </a:r>
            <a:r>
              <a:rPr lang="nl-NL" dirty="0" err="1" smtClean="0"/>
              <a:t>Situatiepan</a:t>
            </a:r>
            <a:r>
              <a:rPr lang="nl-NL" dirty="0" smtClean="0"/>
              <a:t>, Checklist, Probleem aanpakken</a:t>
            </a:r>
          </a:p>
          <a:p>
            <a:pPr marL="0" indent="0">
              <a:buFontTx/>
              <a:buNone/>
              <a:defRPr/>
            </a:pPr>
            <a:endParaRPr lang="nl-NL" dirty="0"/>
          </a:p>
          <a:p>
            <a:pPr>
              <a:defRPr/>
            </a:pPr>
            <a:r>
              <a:rPr lang="nl-NL" dirty="0" smtClean="0"/>
              <a:t>Emotiehanteringsplan deel 2: Wat kan ik doen en wat kan de ander doen</a:t>
            </a:r>
          </a:p>
          <a:p>
            <a:pPr>
              <a:defRPr/>
            </a:pPr>
            <a:endParaRPr lang="nl-NL" dirty="0"/>
          </a:p>
          <a:p>
            <a:pPr marL="0" indent="0">
              <a:buFontTx/>
              <a:buNone/>
              <a:defRPr/>
            </a:pPr>
            <a:endParaRPr lang="nl-NL" dirty="0"/>
          </a:p>
        </p:txBody>
      </p:sp>
    </p:spTree>
    <p:extLst>
      <p:ext uri="{BB962C8B-B14F-4D97-AF65-F5344CB8AC3E}">
        <p14:creationId xmlns:p14="http://schemas.microsoft.com/office/powerpoint/2010/main" val="245685240"/>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6879" y="221922"/>
            <a:ext cx="8051321" cy="924674"/>
          </a:xfrm>
        </p:spPr>
        <p:txBody>
          <a:bodyPr/>
          <a:lstStyle/>
          <a:p>
            <a:pPr>
              <a:defRPr/>
            </a:pPr>
            <a:r>
              <a:rPr lang="nl-NL" dirty="0" smtClean="0">
                <a:solidFill>
                  <a:srgbClr val="FF0000"/>
                </a:solidFill>
              </a:rPr>
              <a:t>Emotiehanteringsplan – Versie 2</a:t>
            </a:r>
            <a:endParaRPr lang="nl-NL" dirty="0">
              <a:solidFill>
                <a:srgbClr val="FF0000"/>
              </a:solidFill>
            </a:endParaRPr>
          </a:p>
        </p:txBody>
      </p:sp>
      <p:sp>
        <p:nvSpPr>
          <p:cNvPr id="3" name="Tijdelijke aanduiding voor inhoud 2"/>
          <p:cNvSpPr>
            <a:spLocks noGrp="1"/>
          </p:cNvSpPr>
          <p:nvPr>
            <p:ph idx="1"/>
          </p:nvPr>
        </p:nvSpPr>
        <p:spPr>
          <a:xfrm>
            <a:off x="86308" y="1232898"/>
            <a:ext cx="8600492" cy="5625101"/>
          </a:xfrm>
        </p:spPr>
        <p:txBody>
          <a:bodyPr>
            <a:normAutofit fontScale="92500" lnSpcReduction="10000"/>
          </a:bodyPr>
          <a:lstStyle/>
          <a:p>
            <a:pPr marL="0" indent="0">
              <a:buFontTx/>
              <a:buNone/>
              <a:defRPr/>
            </a:pPr>
            <a:r>
              <a:rPr lang="nl-NL" dirty="0" smtClean="0"/>
              <a:t>Overzicht maken van vaardigheden die werken:</a:t>
            </a:r>
          </a:p>
          <a:p>
            <a:pPr marL="0" indent="0">
              <a:buFontTx/>
              <a:buNone/>
              <a:defRPr/>
            </a:pPr>
            <a:endParaRPr lang="nl-NL" dirty="0" smtClean="0"/>
          </a:p>
          <a:p>
            <a:pPr marL="514350" indent="-514350">
              <a:buFont typeface="+mj-lt"/>
              <a:buAutoNum type="arabicPeriod"/>
              <a:defRPr/>
            </a:pPr>
            <a:r>
              <a:rPr lang="nl-NL" dirty="0" smtClean="0"/>
              <a:t>Observeren en beschrijven pan</a:t>
            </a:r>
          </a:p>
          <a:p>
            <a:pPr marL="514350" indent="-514350">
              <a:buFont typeface="+mj-lt"/>
              <a:buAutoNum type="arabicPeriod"/>
              <a:defRPr/>
            </a:pPr>
            <a:r>
              <a:rPr lang="nl-NL" dirty="0" smtClean="0"/>
              <a:t>Ontspanningsoefeningen:</a:t>
            </a:r>
          </a:p>
          <a:p>
            <a:pPr marL="514350" indent="-514350">
              <a:buFont typeface="+mj-lt"/>
              <a:buAutoNum type="arabicPeriod"/>
              <a:defRPr/>
            </a:pPr>
            <a:r>
              <a:rPr lang="nl-NL" dirty="0" smtClean="0"/>
              <a:t>Afleidende activiteiten (les 6)</a:t>
            </a:r>
          </a:p>
          <a:p>
            <a:pPr marL="514350" indent="-514350">
              <a:buFont typeface="+mj-lt"/>
              <a:buAutoNum type="arabicPeriod"/>
              <a:defRPr/>
            </a:pPr>
            <a:r>
              <a:rPr lang="nl-NL" dirty="0" smtClean="0"/>
              <a:t>Concentratieoefeningen les 6</a:t>
            </a:r>
          </a:p>
          <a:p>
            <a:pPr marL="514350" indent="-514350">
              <a:buFont typeface="+mj-lt"/>
              <a:buAutoNum type="arabicPeriod"/>
              <a:defRPr/>
            </a:pPr>
            <a:r>
              <a:rPr lang="nl-NL" dirty="0" smtClean="0"/>
              <a:t>Helpende gedachten les 6</a:t>
            </a:r>
          </a:p>
          <a:p>
            <a:pPr marL="514350" indent="-514350">
              <a:buFont typeface="+mj-lt"/>
              <a:buAutoNum type="arabicPeriod"/>
              <a:defRPr/>
            </a:pPr>
            <a:r>
              <a:rPr lang="nl-NL" dirty="0" smtClean="0"/>
              <a:t>Veilige plek les 6</a:t>
            </a:r>
          </a:p>
          <a:p>
            <a:pPr marL="514350" indent="-514350">
              <a:buFont typeface="+mj-lt"/>
              <a:buAutoNum type="arabicPeriod"/>
              <a:defRPr/>
            </a:pPr>
            <a:r>
              <a:rPr lang="nl-NL" dirty="0" smtClean="0"/>
              <a:t>Troostend voorwerp les 6</a:t>
            </a:r>
          </a:p>
          <a:p>
            <a:pPr marL="514350" indent="-514350">
              <a:buFont typeface="+mj-lt"/>
              <a:buAutoNum type="arabicPeriod"/>
              <a:defRPr/>
            </a:pPr>
            <a:r>
              <a:rPr lang="nl-NL" dirty="0" smtClean="0"/>
              <a:t>Denkfouten en schema’s</a:t>
            </a:r>
          </a:p>
          <a:p>
            <a:pPr marL="514350" indent="-514350">
              <a:buFont typeface="+mj-lt"/>
              <a:buAutoNum type="arabicPeriod"/>
              <a:defRPr/>
            </a:pPr>
            <a:r>
              <a:rPr lang="nl-NL" dirty="0" smtClean="0"/>
              <a:t>Problemen oplossen</a:t>
            </a:r>
            <a:endParaRPr lang="nl-NL" dirty="0"/>
          </a:p>
        </p:txBody>
      </p:sp>
    </p:spTree>
    <p:extLst>
      <p:ext uri="{BB962C8B-B14F-4D97-AF65-F5344CB8AC3E}">
        <p14:creationId xmlns:p14="http://schemas.microsoft.com/office/powerpoint/2010/main" val="2141657280"/>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5" name="Tijdelijke aanduiding voor inhoud 4"/>
          <p:cNvPicPr>
            <a:picLocks noGrp="1" noChangeAspect="1"/>
          </p:cNvPicPr>
          <p:nvPr>
            <p:ph idx="1"/>
          </p:nvPr>
        </p:nvPicPr>
        <p:blipFill rotWithShape="1">
          <a:blip r:embed="rId2"/>
          <a:srcRect l="-5243" r="122"/>
          <a:stretch/>
        </p:blipFill>
        <p:spPr>
          <a:xfrm>
            <a:off x="-479425" y="0"/>
            <a:ext cx="9612313" cy="6858000"/>
          </a:xfrm>
        </p:spPr>
      </p:pic>
      <p:sp>
        <p:nvSpPr>
          <p:cNvPr id="4" name="Tijdelijke aanduiding voor datum 3"/>
          <p:cNvSpPr>
            <a:spLocks noGrp="1"/>
          </p:cNvSpPr>
          <p:nvPr>
            <p:ph type="dt" sz="quarter" idx="10"/>
          </p:nvPr>
        </p:nvSpPr>
        <p:spPr/>
        <p:txBody>
          <a:bodyPr/>
          <a:lstStyle/>
          <a:p>
            <a:pPr>
              <a:defRPr/>
            </a:pPr>
            <a:r>
              <a:rPr lang="nl-NL" smtClean="0"/>
              <a:t>05 09 06</a:t>
            </a:r>
            <a:endParaRPr lang="nl-NL"/>
          </a:p>
        </p:txBody>
      </p:sp>
    </p:spTree>
    <p:extLst>
      <p:ext uri="{BB962C8B-B14F-4D97-AF65-F5344CB8AC3E}">
        <p14:creationId xmlns:p14="http://schemas.microsoft.com/office/powerpoint/2010/main" val="2630812288"/>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0"/>
            <a:ext cx="810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381503"/>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dirty="0">
              <a:cs typeface="+mj-cs"/>
            </a:endParaRPr>
          </a:p>
        </p:txBody>
      </p:sp>
      <p:sp>
        <p:nvSpPr>
          <p:cNvPr id="4" name="Tijdelijke aanduiding voor datum 3"/>
          <p:cNvSpPr>
            <a:spLocks noGrp="1"/>
          </p:cNvSpPr>
          <p:nvPr>
            <p:ph type="dt" sz="quarter" idx="10"/>
          </p:nvPr>
        </p:nvSpPr>
        <p:spPr/>
        <p:txBody>
          <a:bodyPr/>
          <a:lstStyle/>
          <a:p>
            <a:pPr>
              <a:defRPr/>
            </a:pPr>
            <a:r>
              <a:rPr lang="nl-NL"/>
              <a:t>05 09 06</a:t>
            </a:r>
          </a:p>
        </p:txBody>
      </p:sp>
      <p:pic>
        <p:nvPicPr>
          <p:cNvPr id="9" name="Tijdelijke aanduiding voor inhoud 8" descr="ChecklistVaardighedenBasisVERS.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8224" b="30555"/>
          <a:stretch/>
        </p:blipFill>
        <p:spPr>
          <a:xfrm>
            <a:off x="-233363" y="0"/>
            <a:ext cx="9377363" cy="7389813"/>
          </a:xfrm>
        </p:spPr>
      </p:pic>
    </p:spTree>
    <p:extLst>
      <p:ext uri="{BB962C8B-B14F-4D97-AF65-F5344CB8AC3E}">
        <p14:creationId xmlns:p14="http://schemas.microsoft.com/office/powerpoint/2010/main" val="3921667567"/>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60350"/>
            <a:ext cx="7772400" cy="1152525"/>
          </a:xfrm>
        </p:spPr>
        <p:txBody>
          <a:bodyPr>
            <a:normAutofit/>
          </a:bodyPr>
          <a:lstStyle/>
          <a:p>
            <a:pPr>
              <a:defRPr/>
            </a:pPr>
            <a:r>
              <a:rPr lang="nl-NL" dirty="0" smtClean="0">
                <a:solidFill>
                  <a:srgbClr val="FF0000"/>
                </a:solidFill>
              </a:rPr>
              <a:t>Les 10: Laatste bijeenkomst</a:t>
            </a:r>
            <a:endParaRPr lang="nl-NL" dirty="0">
              <a:solidFill>
                <a:srgbClr val="FF0000"/>
              </a:solidFill>
            </a:endParaRPr>
          </a:p>
        </p:txBody>
      </p:sp>
      <p:sp>
        <p:nvSpPr>
          <p:cNvPr id="3" name="Tijdelijke aanduiding voor inhoud 2"/>
          <p:cNvSpPr>
            <a:spLocks noGrp="1"/>
          </p:cNvSpPr>
          <p:nvPr>
            <p:ph idx="1"/>
          </p:nvPr>
        </p:nvSpPr>
        <p:spPr>
          <a:xfrm>
            <a:off x="254000" y="1417638"/>
            <a:ext cx="8432800" cy="5440362"/>
          </a:xfrm>
        </p:spPr>
        <p:txBody>
          <a:bodyPr>
            <a:normAutofit lnSpcReduction="10000"/>
          </a:bodyPr>
          <a:lstStyle/>
          <a:p>
            <a:pPr marL="0" indent="0">
              <a:buFontTx/>
              <a:buNone/>
              <a:defRPr/>
            </a:pPr>
            <a:r>
              <a:rPr lang="nl-NL" dirty="0" smtClean="0">
                <a:solidFill>
                  <a:srgbClr val="FF00FF"/>
                </a:solidFill>
              </a:rPr>
              <a:t>Agenda les 10:</a:t>
            </a:r>
          </a:p>
          <a:p>
            <a:pPr>
              <a:defRPr/>
            </a:pPr>
            <a:r>
              <a:rPr lang="nl-NL" dirty="0" smtClean="0"/>
              <a:t>Ontspanningsoefening: snoepgoed en bubbels</a:t>
            </a:r>
          </a:p>
          <a:p>
            <a:pPr>
              <a:defRPr/>
            </a:pPr>
            <a:r>
              <a:rPr lang="nl-NL" dirty="0" smtClean="0"/>
              <a:t>Huiswerk bespreken: EIS/</a:t>
            </a:r>
            <a:r>
              <a:rPr lang="nl-NL" dirty="0" err="1" smtClean="0"/>
              <a:t>Situatiepan</a:t>
            </a:r>
            <a:r>
              <a:rPr lang="nl-NL" dirty="0" smtClean="0"/>
              <a:t>, Checklist, </a:t>
            </a:r>
          </a:p>
          <a:p>
            <a:pPr marL="0" indent="0">
              <a:buFontTx/>
              <a:buNone/>
              <a:defRPr/>
            </a:pPr>
            <a:r>
              <a:rPr lang="nl-NL" dirty="0"/>
              <a:t> </a:t>
            </a:r>
            <a:r>
              <a:rPr lang="nl-NL" dirty="0" smtClean="0"/>
              <a:t>   Vergelijk met begin</a:t>
            </a:r>
            <a:endParaRPr lang="nl-NL" dirty="0"/>
          </a:p>
          <a:p>
            <a:pPr>
              <a:defRPr/>
            </a:pPr>
            <a:r>
              <a:rPr lang="nl-NL" dirty="0" smtClean="0"/>
              <a:t>Emotiehanteringsplan deel 2: Wat kan ik doen en wat kan de ander doen </a:t>
            </a:r>
          </a:p>
          <a:p>
            <a:pPr>
              <a:defRPr/>
            </a:pPr>
            <a:r>
              <a:rPr lang="nl-NL" dirty="0" smtClean="0"/>
              <a:t>Evaluatie</a:t>
            </a:r>
          </a:p>
          <a:p>
            <a:pPr>
              <a:defRPr/>
            </a:pPr>
            <a:r>
              <a:rPr lang="nl-NL" dirty="0" smtClean="0"/>
              <a:t>Steungroep</a:t>
            </a:r>
          </a:p>
          <a:p>
            <a:pPr>
              <a:defRPr/>
            </a:pPr>
            <a:r>
              <a:rPr lang="nl-NL" dirty="0" smtClean="0"/>
              <a:t>Terugkombijeenkomst</a:t>
            </a:r>
          </a:p>
          <a:p>
            <a:pPr>
              <a:defRPr/>
            </a:pPr>
            <a:r>
              <a:rPr lang="nl-NL" dirty="0" smtClean="0"/>
              <a:t>Diploma</a:t>
            </a:r>
            <a:endParaRPr lang="nl-NL" dirty="0"/>
          </a:p>
          <a:p>
            <a:pPr marL="0" indent="0">
              <a:buFontTx/>
              <a:buNone/>
              <a:defRPr/>
            </a:pPr>
            <a:endParaRPr lang="nl-NL" dirty="0"/>
          </a:p>
        </p:txBody>
      </p:sp>
    </p:spTree>
    <p:extLst>
      <p:ext uri="{BB962C8B-B14F-4D97-AF65-F5344CB8AC3E}">
        <p14:creationId xmlns:p14="http://schemas.microsoft.com/office/powerpoint/2010/main" val="1932848054"/>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12867" r="-14785"/>
          <a:stretch/>
        </p:blipFill>
        <p:spPr>
          <a:xfrm>
            <a:off x="685800" y="0"/>
            <a:ext cx="7772400" cy="6858000"/>
          </a:xfrm>
        </p:spPr>
      </p:pic>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1467"/>
            <a:ext cx="5829300" cy="6235065"/>
          </a:xfrm>
          <a:prstGeom prst="rect">
            <a:avLst/>
          </a:prstGeom>
          <a:noFill/>
          <a:ln>
            <a:noFill/>
          </a:ln>
        </p:spPr>
      </p:pic>
    </p:spTree>
    <p:extLst>
      <p:ext uri="{BB962C8B-B14F-4D97-AF65-F5344CB8AC3E}">
        <p14:creationId xmlns:p14="http://schemas.microsoft.com/office/powerpoint/2010/main" val="33536139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4950" y="306584"/>
            <a:ext cx="8729663" cy="1226338"/>
          </a:xfrm>
        </p:spPr>
        <p:txBody>
          <a:bodyPr>
            <a:normAutofit/>
          </a:bodyPr>
          <a:lstStyle/>
          <a:p>
            <a:pPr>
              <a:defRPr/>
            </a:pPr>
            <a:r>
              <a:rPr lang="nl-NL" sz="3600" dirty="0">
                <a:solidFill>
                  <a:srgbClr val="FF0000"/>
                </a:solidFill>
                <a:latin typeface="+mn-lt"/>
              </a:rPr>
              <a:t>Stap 3 </a:t>
            </a:r>
            <a:r>
              <a:rPr lang="nl-NL" sz="3600" dirty="0" smtClean="0">
                <a:solidFill>
                  <a:srgbClr val="FF0000"/>
                </a:solidFill>
                <a:latin typeface="+mn-lt"/>
              </a:rPr>
              <a:t>Gedragsvaardigheden </a:t>
            </a:r>
            <a:br>
              <a:rPr lang="nl-NL" sz="3600" dirty="0" smtClean="0">
                <a:solidFill>
                  <a:srgbClr val="FF0000"/>
                </a:solidFill>
                <a:latin typeface="+mn-lt"/>
              </a:rPr>
            </a:br>
            <a:r>
              <a:rPr lang="nl-NL" sz="3600" dirty="0" smtClean="0">
                <a:solidFill>
                  <a:srgbClr val="FF0000"/>
                </a:solidFill>
                <a:latin typeface="+mn-lt"/>
              </a:rPr>
              <a:t>Een </a:t>
            </a:r>
            <a:r>
              <a:rPr lang="nl-NL" sz="3600" dirty="0">
                <a:solidFill>
                  <a:srgbClr val="FF0000"/>
                </a:solidFill>
                <a:latin typeface="+mn-lt"/>
              </a:rPr>
              <a:t>beter evenwicht in je leven aanbrengen</a:t>
            </a:r>
          </a:p>
        </p:txBody>
      </p:sp>
      <p:sp>
        <p:nvSpPr>
          <p:cNvPr id="3" name="Tijdelijke aanduiding voor inhoud 2"/>
          <p:cNvSpPr>
            <a:spLocks noGrp="1"/>
          </p:cNvSpPr>
          <p:nvPr>
            <p:ph idx="1"/>
          </p:nvPr>
        </p:nvSpPr>
        <p:spPr>
          <a:xfrm>
            <a:off x="179388" y="2205038"/>
            <a:ext cx="8856662" cy="4392612"/>
          </a:xfrm>
        </p:spPr>
        <p:txBody>
          <a:bodyPr/>
          <a:lstStyle/>
          <a:p>
            <a:pPr marL="609600" indent="-609600" eaLnBrk="1" hangingPunct="1">
              <a:buFontTx/>
              <a:buAutoNum type="arabicPeriod"/>
              <a:defRPr/>
            </a:pPr>
            <a:r>
              <a:rPr lang="nl-NL" dirty="0"/>
              <a:t>Medicatiegebruik</a:t>
            </a:r>
          </a:p>
          <a:p>
            <a:pPr marL="609600" indent="-609600" eaLnBrk="1" hangingPunct="1">
              <a:buFontTx/>
              <a:buAutoNum type="arabicPeriod"/>
              <a:defRPr/>
            </a:pPr>
            <a:r>
              <a:rPr lang="nl-NL" dirty="0"/>
              <a:t>De Emotie Intensiteit Schaal (dagelijks je </a:t>
            </a:r>
            <a:r>
              <a:rPr lang="nl-NL" dirty="0" smtClean="0"/>
              <a:t>emotie-intensiteit bijhouden</a:t>
            </a:r>
            <a:r>
              <a:rPr lang="nl-NL" dirty="0"/>
              <a:t>)</a:t>
            </a:r>
          </a:p>
          <a:p>
            <a:pPr marL="609600" indent="-609600" eaLnBrk="1" hangingPunct="1">
              <a:buFontTx/>
              <a:buAutoNum type="arabicPeriod"/>
              <a:defRPr/>
            </a:pPr>
            <a:r>
              <a:rPr lang="nl-NL" dirty="0"/>
              <a:t>Contact zoeken met iemand van je steungroep</a:t>
            </a:r>
          </a:p>
          <a:p>
            <a:pPr marL="609600" indent="-609600" eaLnBrk="1" hangingPunct="1">
              <a:buFontTx/>
              <a:buAutoNum type="arabicPeriod"/>
              <a:defRPr/>
            </a:pPr>
            <a:r>
              <a:rPr lang="nl-NL" dirty="0"/>
              <a:t>Een ontspanningsoefening doen</a:t>
            </a:r>
          </a:p>
          <a:p>
            <a:pPr marL="0" indent="0">
              <a:buFontTx/>
              <a:buNone/>
              <a:defRPr/>
            </a:pPr>
            <a:endParaRPr lang="nl-NL" dirty="0"/>
          </a:p>
        </p:txBody>
      </p:sp>
    </p:spTree>
    <p:extLst>
      <p:ext uri="{BB962C8B-B14F-4D97-AF65-F5344CB8AC3E}">
        <p14:creationId xmlns:p14="http://schemas.microsoft.com/office/powerpoint/2010/main" val="21031671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solidFill>
                  <a:srgbClr val="FF0000"/>
                </a:solidFill>
              </a:rPr>
              <a:t>Stap 4: Emotiehanteringsplan</a:t>
            </a:r>
            <a:r>
              <a:rPr lang="nl-NL" dirty="0" smtClean="0"/>
              <a:t/>
            </a:r>
            <a:br>
              <a:rPr lang="nl-NL" dirty="0" smtClean="0"/>
            </a:br>
            <a:r>
              <a:rPr lang="nl-NL" dirty="0" smtClean="0"/>
              <a:t>‘Jij hebt de teugels in handen’</a:t>
            </a:r>
            <a:endParaRPr lang="nl-NL" dirty="0"/>
          </a:p>
        </p:txBody>
      </p:sp>
      <p:pic>
        <p:nvPicPr>
          <p:cNvPr id="4" name="Tijdelijke aanduiding voor inhoud 3" descr="images.jpeg"/>
          <p:cNvPicPr>
            <a:picLocks noGrp="1" noChangeAspect="1"/>
          </p:cNvPicPr>
          <p:nvPr>
            <p:ph idx="1"/>
          </p:nvPr>
        </p:nvPicPr>
        <p:blipFill>
          <a:blip r:embed="rId2">
            <a:extLst>
              <a:ext uri="{28A0092B-C50C-407E-A947-70E740481C1C}">
                <a14:useLocalDpi xmlns:a14="http://schemas.microsoft.com/office/drawing/2010/main" val="0"/>
              </a:ext>
            </a:extLst>
          </a:blip>
          <a:srcRect t="10287" b="10287"/>
          <a:stretch>
            <a:fillRect/>
          </a:stretch>
        </p:blipFill>
        <p:spPr>
          <a:xfrm>
            <a:off x="39196" y="1850709"/>
            <a:ext cx="9104804" cy="5007291"/>
          </a:xfrm>
        </p:spPr>
      </p:pic>
    </p:spTree>
    <p:extLst>
      <p:ext uri="{BB962C8B-B14F-4D97-AF65-F5344CB8AC3E}">
        <p14:creationId xmlns:p14="http://schemas.microsoft.com/office/powerpoint/2010/main" val="3731012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9036496" cy="1143000"/>
          </a:xfrm>
        </p:spPr>
        <p:txBody>
          <a:bodyPr/>
          <a:lstStyle/>
          <a:p>
            <a:r>
              <a:rPr lang="nl-NL" sz="3200" dirty="0" smtClean="0">
                <a:solidFill>
                  <a:srgbClr val="FF0000"/>
                </a:solidFill>
              </a:rPr>
              <a:t>In plaats van telkens maar brandjes blussen</a:t>
            </a:r>
            <a:endParaRPr lang="nl-NL" sz="3200" dirty="0">
              <a:solidFill>
                <a:srgbClr val="FF0000"/>
              </a:solidFill>
            </a:endParaRPr>
          </a:p>
        </p:txBody>
      </p:sp>
      <p:pic>
        <p:nvPicPr>
          <p:cNvPr id="4" name="Tijdelijke aanduiding voor inhoud 3" descr="images kopie.jpeg"/>
          <p:cNvPicPr>
            <a:picLocks noGrp="1" noChangeAspect="1"/>
          </p:cNvPicPr>
          <p:nvPr>
            <p:ph idx="1"/>
          </p:nvPr>
        </p:nvPicPr>
        <p:blipFill>
          <a:blip r:embed="rId2">
            <a:extLst>
              <a:ext uri="{28A0092B-C50C-407E-A947-70E740481C1C}">
                <a14:useLocalDpi xmlns:a14="http://schemas.microsoft.com/office/drawing/2010/main" val="0"/>
              </a:ext>
            </a:extLst>
          </a:blip>
          <a:srcRect l="2701" r="2701"/>
          <a:stretch>
            <a:fillRect/>
          </a:stretch>
        </p:blipFill>
        <p:spPr/>
      </p:pic>
    </p:spTree>
    <p:extLst>
      <p:ext uri="{BB962C8B-B14F-4D97-AF65-F5344CB8AC3E}">
        <p14:creationId xmlns:p14="http://schemas.microsoft.com/office/powerpoint/2010/main" val="345842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Filmpjes ERS</a:t>
            </a:r>
            <a:endParaRPr lang="nl-NL" dirty="0"/>
          </a:p>
        </p:txBody>
      </p:sp>
      <p:sp>
        <p:nvSpPr>
          <p:cNvPr id="3" name="Tijdelijke aanduiding voor inhoud 2"/>
          <p:cNvSpPr>
            <a:spLocks noGrp="1"/>
          </p:cNvSpPr>
          <p:nvPr>
            <p:ph idx="1"/>
          </p:nvPr>
        </p:nvSpPr>
        <p:spPr>
          <a:xfrm>
            <a:off x="102188" y="1255536"/>
            <a:ext cx="8584612" cy="5602464"/>
          </a:xfrm>
        </p:spPr>
        <p:txBody>
          <a:bodyPr>
            <a:normAutofit fontScale="85000" lnSpcReduction="20000"/>
          </a:bodyPr>
          <a:lstStyle/>
          <a:p>
            <a:pPr marL="285750" indent="-285750">
              <a:buFont typeface="Arial" panose="020B0604020202020204" pitchFamily="34" charset="0"/>
              <a:buChar char="•"/>
            </a:pPr>
            <a:r>
              <a:rPr lang="nl-NL" dirty="0"/>
              <a:t>Filmpje </a:t>
            </a:r>
            <a:r>
              <a:rPr lang="nl-NL" dirty="0" smtClean="0"/>
              <a:t>ERS Danielle </a:t>
            </a:r>
            <a:r>
              <a:rPr lang="nl-NL" dirty="0" err="1" smtClean="0"/>
              <a:t>Flowers</a:t>
            </a:r>
            <a:r>
              <a:rPr lang="nl-NL" u="sng" dirty="0" smtClean="0"/>
              <a:t>: </a:t>
            </a:r>
            <a:r>
              <a:rPr lang="nl-NL" u="sng" dirty="0">
                <a:hlinkClick r:id="rId2"/>
              </a:rPr>
              <a:t>https://</a:t>
            </a:r>
            <a:r>
              <a:rPr lang="nl-NL" u="sng" dirty="0" smtClean="0">
                <a:hlinkClick r:id="rId2"/>
              </a:rPr>
              <a:t>youtu.be/lNvC_VHIl2o</a:t>
            </a:r>
            <a:endParaRPr lang="nl-NL" dirty="0" smtClean="0"/>
          </a:p>
          <a:p>
            <a:pPr marL="285750" indent="-285750">
              <a:buFont typeface="Arial" panose="020B0604020202020204" pitchFamily="34" charset="0"/>
              <a:buChar char="•"/>
            </a:pPr>
            <a:endParaRPr lang="nl-NL" b="1" dirty="0" smtClean="0"/>
          </a:p>
          <a:p>
            <a:pPr marL="285750" indent="-285750">
              <a:buFont typeface="Arial" panose="020B0604020202020204" pitchFamily="34" charset="0"/>
              <a:buChar char="•"/>
            </a:pPr>
            <a:r>
              <a:rPr lang="nl-NL" b="1" dirty="0" smtClean="0"/>
              <a:t>Alfred </a:t>
            </a:r>
            <a:r>
              <a:rPr lang="nl-NL" b="1" dirty="0"/>
              <a:t>&amp; </a:t>
            </a:r>
            <a:r>
              <a:rPr lang="nl-NL" b="1" dirty="0" err="1" smtClean="0"/>
              <a:t>Shadow</a:t>
            </a:r>
            <a:r>
              <a:rPr lang="nl-NL" b="1" dirty="0" smtClean="0"/>
              <a:t>: </a:t>
            </a:r>
            <a:r>
              <a:rPr lang="nl-NL" dirty="0" smtClean="0"/>
              <a:t>emoties</a:t>
            </a:r>
            <a:r>
              <a:rPr lang="nl-NL" b="1" dirty="0" smtClean="0"/>
              <a:t> </a:t>
            </a:r>
            <a:r>
              <a:rPr lang="nl-NL" u="sng" dirty="0">
                <a:hlinkClick r:id="rId3"/>
              </a:rPr>
              <a:t>https://youtu.be/SJOjpprbfeE</a:t>
            </a:r>
            <a:endParaRPr lang="nl-NL" dirty="0"/>
          </a:p>
          <a:p>
            <a:pPr marL="285750" indent="-285750">
              <a:buFont typeface="Arial" panose="020B0604020202020204" pitchFamily="34" charset="0"/>
              <a:buChar char="•"/>
            </a:pPr>
            <a:endParaRPr lang="nl-NL" dirty="0" smtClean="0"/>
          </a:p>
          <a:p>
            <a:pPr marL="285750" indent="-285750">
              <a:buFont typeface="Arial" panose="020B0604020202020204" pitchFamily="34" charset="0"/>
              <a:buChar char="•"/>
            </a:pPr>
            <a:r>
              <a:rPr lang="nl-NL" dirty="0" smtClean="0"/>
              <a:t>Alfred &amp; </a:t>
            </a:r>
            <a:r>
              <a:rPr lang="nl-NL" dirty="0" err="1" smtClean="0"/>
              <a:t>Shadow</a:t>
            </a:r>
            <a:r>
              <a:rPr lang="nl-NL" dirty="0" smtClean="0"/>
              <a:t>: zelf kritiek: </a:t>
            </a:r>
            <a:r>
              <a:rPr lang="nl-NL" u="sng" dirty="0">
                <a:hlinkClick r:id="rId4"/>
              </a:rPr>
              <a:t>https://youtu.be/VP7R_WIm6-</a:t>
            </a:r>
            <a:r>
              <a:rPr lang="nl-NL" u="sng" dirty="0" smtClean="0">
                <a:hlinkClick r:id="rId4"/>
              </a:rPr>
              <a:t>M</a:t>
            </a:r>
            <a:endParaRPr lang="nl-NL" u="sng" dirty="0" smtClean="0"/>
          </a:p>
          <a:p>
            <a:pPr marL="0" indent="0">
              <a:buNone/>
            </a:pPr>
            <a:endParaRPr lang="nl-NL" u="sng" dirty="0" smtClean="0"/>
          </a:p>
          <a:p>
            <a:pPr marL="0" indent="0">
              <a:buNone/>
            </a:pPr>
            <a:endParaRPr lang="nl-NL" dirty="0"/>
          </a:p>
          <a:p>
            <a:pPr marL="285750" indent="-285750">
              <a:buFont typeface="Arial" panose="020B0604020202020204" pitchFamily="34" charset="0"/>
              <a:buChar char="•"/>
            </a:pPr>
            <a:r>
              <a:rPr lang="nl-NL" dirty="0" smtClean="0"/>
              <a:t>Emoties en hun invloed (emotiekast / praten met je emoties  </a:t>
            </a:r>
            <a:r>
              <a:rPr lang="nl-NL" u="sng" dirty="0" smtClean="0">
                <a:hlinkClick r:id="rId5"/>
              </a:rPr>
              <a:t>https</a:t>
            </a:r>
            <a:r>
              <a:rPr lang="nl-NL" u="sng" dirty="0">
                <a:hlinkClick r:id="rId5"/>
              </a:rPr>
              <a:t>://</a:t>
            </a:r>
            <a:r>
              <a:rPr lang="nl-NL" u="sng" dirty="0" smtClean="0">
                <a:hlinkClick r:id="rId5"/>
              </a:rPr>
              <a:t>youtu.be/wU13Z4TKdok</a:t>
            </a:r>
            <a:endParaRPr lang="nl-NL" u="sng" dirty="0" smtClean="0"/>
          </a:p>
          <a:p>
            <a:pPr marL="0" indent="0">
              <a:buNone/>
            </a:pPr>
            <a:endParaRPr lang="nl-NL" u="sng" dirty="0" smtClean="0"/>
          </a:p>
          <a:p>
            <a:pPr marL="285750" indent="-285750">
              <a:buFont typeface="Arial" panose="020B0604020202020204" pitchFamily="34" charset="0"/>
              <a:buChar char="•"/>
            </a:pPr>
            <a:r>
              <a:rPr lang="nl-NL" b="1" dirty="0" smtClean="0"/>
              <a:t>Inside/out </a:t>
            </a:r>
            <a:r>
              <a:rPr lang="nl-NL" dirty="0" smtClean="0">
                <a:hlinkClick r:id="rId6"/>
              </a:rPr>
              <a:t>https</a:t>
            </a:r>
            <a:r>
              <a:rPr lang="nl-NL" dirty="0">
                <a:hlinkClick r:id="rId6"/>
              </a:rPr>
              <a:t>://</a:t>
            </a:r>
            <a:r>
              <a:rPr lang="nl-NL" dirty="0" smtClean="0">
                <a:hlinkClick r:id="rId6"/>
              </a:rPr>
              <a:t>www.youtube.com/watch?v=LsT4HFxNigc</a:t>
            </a:r>
            <a:r>
              <a:rPr lang="nl-NL" dirty="0" smtClean="0"/>
              <a:t>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7056009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3"/>
          <p:cNvSpPr>
            <a:spLocks noGrp="1"/>
          </p:cNvSpPr>
          <p:nvPr>
            <p:ph type="dt" sz="quarter" idx="10"/>
          </p:nvPr>
        </p:nvSpPr>
        <p:spPr/>
        <p:txBody>
          <a:bodyPr/>
          <a:lstStyle/>
          <a:p>
            <a:pPr>
              <a:defRPr/>
            </a:pPr>
            <a:r>
              <a:rPr lang="nl-NL"/>
              <a:t>05 09 06</a:t>
            </a:r>
          </a:p>
        </p:txBody>
      </p:sp>
      <p:sp>
        <p:nvSpPr>
          <p:cNvPr id="131074" name="Rectangle 2"/>
          <p:cNvSpPr>
            <a:spLocks noGrp="1" noChangeArrowheads="1"/>
          </p:cNvSpPr>
          <p:nvPr>
            <p:ph type="title"/>
          </p:nvPr>
        </p:nvSpPr>
        <p:spPr/>
        <p:txBody>
          <a:bodyPr/>
          <a:lstStyle/>
          <a:p>
            <a:pPr eaLnBrk="1" hangingPunct="1">
              <a:defRPr/>
            </a:pPr>
            <a:endParaRPr lang="en-US" smtClean="0"/>
          </a:p>
        </p:txBody>
      </p:sp>
      <p:sp>
        <p:nvSpPr>
          <p:cNvPr id="131077" name="Rectangle 5"/>
          <p:cNvSpPr>
            <a:spLocks noGrp="1" noChangeArrowheads="1"/>
          </p:cNvSpPr>
          <p:nvPr>
            <p:ph type="body" idx="1"/>
          </p:nvPr>
        </p:nvSpPr>
        <p:spPr/>
        <p:txBody>
          <a:bodyPr/>
          <a:lstStyle/>
          <a:p>
            <a:pPr eaLnBrk="1" hangingPunct="1">
              <a:defRPr/>
            </a:pPr>
            <a:endParaRPr lang="nl-NL" smtClean="0"/>
          </a:p>
        </p:txBody>
      </p:sp>
      <p:pic>
        <p:nvPicPr>
          <p:cNvPr id="28676" name="Picture 6"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0850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el 1"/>
          <p:cNvSpPr>
            <a:spLocks noGrp="1"/>
          </p:cNvSpPr>
          <p:nvPr>
            <p:ph type="title"/>
          </p:nvPr>
        </p:nvSpPr>
        <p:spPr>
          <a:xfrm>
            <a:off x="608013" y="188913"/>
            <a:ext cx="6118225" cy="1152525"/>
          </a:xfrm>
        </p:spPr>
        <p:txBody>
          <a:bodyPr/>
          <a:lstStyle/>
          <a:p>
            <a:r>
              <a:rPr lang="nl-NL" dirty="0">
                <a:solidFill>
                  <a:srgbClr val="FF0000"/>
                </a:solidFill>
                <a:latin typeface="Verdana" charset="0"/>
              </a:rPr>
              <a:t>Huiswerk maken!</a:t>
            </a:r>
          </a:p>
        </p:txBody>
      </p:sp>
      <p:pic>
        <p:nvPicPr>
          <p:cNvPr id="5734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rcRect t="17305" b="17305"/>
          <a:stretch>
            <a:fillRect/>
          </a:stretch>
        </p:blipFill>
        <p:spPr>
          <a:xfrm>
            <a:off x="457200" y="1600200"/>
            <a:ext cx="8229600" cy="4862513"/>
          </a:xfrm>
        </p:spPr>
      </p:pic>
    </p:spTree>
    <p:extLst>
      <p:ext uri="{BB962C8B-B14F-4D97-AF65-F5344CB8AC3E}">
        <p14:creationId xmlns:p14="http://schemas.microsoft.com/office/powerpoint/2010/main" val="107335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Terugkijken op de dag oefening</a:t>
            </a:r>
            <a:endParaRPr lang="nl-NL" dirty="0">
              <a:solidFill>
                <a:srgbClr val="FF0000"/>
              </a:solidFill>
            </a:endParaRPr>
          </a:p>
        </p:txBody>
      </p:sp>
      <p:pic>
        <p:nvPicPr>
          <p:cNvPr id="4" name="Tijdelijke aanduiding voor inhoud 3"/>
          <p:cNvPicPr>
            <a:picLocks noGrp="1" noChangeAspect="1"/>
          </p:cNvPicPr>
          <p:nvPr>
            <p:ph idx="1"/>
          </p:nvPr>
        </p:nvPicPr>
        <p:blipFill>
          <a:blip r:embed="rId2"/>
          <a:srcRect t="7557" b="7557"/>
          <a:stretch>
            <a:fillRect/>
          </a:stretch>
        </p:blipFill>
        <p:spPr/>
      </p:pic>
    </p:spTree>
    <p:extLst>
      <p:ext uri="{BB962C8B-B14F-4D97-AF65-F5344CB8AC3E}">
        <p14:creationId xmlns:p14="http://schemas.microsoft.com/office/powerpoint/2010/main" val="424986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3"/>
          </p:nvPr>
        </p:nvSpPr>
        <p:spPr>
          <a:xfrm>
            <a:off x="324465" y="1634070"/>
            <a:ext cx="8495070" cy="4767161"/>
          </a:xfrm>
        </p:spPr>
        <p:txBody>
          <a:bodyPr/>
          <a:lstStyle/>
          <a:p>
            <a:pPr marL="285750" indent="-285750">
              <a:buFont typeface="Arial" panose="020B0604020202020204" pitchFamily="34" charset="0"/>
              <a:buChar char="•"/>
            </a:pPr>
            <a:r>
              <a:rPr lang="nl-NL" dirty="0" smtClean="0"/>
              <a:t>Maak je leerdoelen af </a:t>
            </a:r>
          </a:p>
          <a:p>
            <a:pPr marL="285750" indent="-285750">
              <a:buFont typeface="Arial" panose="020B0604020202020204" pitchFamily="34" charset="0"/>
              <a:buChar char="•"/>
            </a:pPr>
            <a:r>
              <a:rPr lang="nl-NL" dirty="0" smtClean="0"/>
              <a:t>Maak je steungroep formulier af</a:t>
            </a:r>
          </a:p>
          <a:p>
            <a:pPr marL="285750" indent="-285750">
              <a:buFont typeface="Arial" panose="020B0604020202020204" pitchFamily="34" charset="0"/>
              <a:buChar char="•"/>
            </a:pPr>
            <a:r>
              <a:rPr lang="nl-NL" dirty="0" smtClean="0"/>
              <a:t>Lees les 1 en de samenvatting ervan door. </a:t>
            </a:r>
          </a:p>
          <a:p>
            <a:pPr marL="285750" indent="-285750">
              <a:buFont typeface="Arial" panose="020B0604020202020204" pitchFamily="34" charset="0"/>
              <a:buChar char="•"/>
            </a:pPr>
            <a:r>
              <a:rPr lang="nl-NL" dirty="0" smtClean="0"/>
              <a:t>Vul dagelijks de Emotie Intensiteit Schaal (EIS) in en zet een steekwoord bij een hoger pannetje (wat was de oorzaak)</a:t>
            </a:r>
          </a:p>
          <a:p>
            <a:pPr marL="285750" indent="-285750">
              <a:buFont typeface="Arial" panose="020B0604020202020204" pitchFamily="34" charset="0"/>
              <a:buChar char="•"/>
            </a:pPr>
            <a:r>
              <a:rPr lang="nl-NL" dirty="0" smtClean="0"/>
              <a:t>Vul dagelijks de checklist vaardigheden in</a:t>
            </a:r>
          </a:p>
        </p:txBody>
      </p:sp>
      <p:sp>
        <p:nvSpPr>
          <p:cNvPr id="5" name="Titel 4"/>
          <p:cNvSpPr>
            <a:spLocks noGrp="1"/>
          </p:cNvSpPr>
          <p:nvPr>
            <p:ph type="title"/>
          </p:nvPr>
        </p:nvSpPr>
        <p:spPr/>
        <p:txBody>
          <a:bodyPr/>
          <a:lstStyle/>
          <a:p>
            <a:r>
              <a:rPr lang="nl-NL" dirty="0" smtClean="0">
                <a:solidFill>
                  <a:srgbClr val="FF0000"/>
                </a:solidFill>
              </a:rPr>
              <a:t>Huiswerk</a:t>
            </a:r>
            <a:endParaRPr lang="nl-NL" dirty="0">
              <a:solidFill>
                <a:srgbClr val="FF0000"/>
              </a:solidFill>
            </a:endParaRPr>
          </a:p>
        </p:txBody>
      </p:sp>
      <p:pic>
        <p:nvPicPr>
          <p:cNvPr id="6" name="13.png" descr="13.png"/>
          <p:cNvPicPr>
            <a:picLocks noChangeAspect="1"/>
          </p:cNvPicPr>
          <p:nvPr/>
        </p:nvPicPr>
        <p:blipFill>
          <a:blip r:embed="rId2"/>
          <a:srcRect l="37234" t="12603" r="47832" b="61813"/>
          <a:stretch>
            <a:fillRect/>
          </a:stretch>
        </p:blipFill>
        <p:spPr>
          <a:xfrm>
            <a:off x="7708105" y="4657969"/>
            <a:ext cx="1271022" cy="2054857"/>
          </a:xfrm>
          <a:prstGeom prst="rect">
            <a:avLst/>
          </a:prstGeom>
          <a:ln w="25400">
            <a:miter lim="400000"/>
          </a:ln>
        </p:spPr>
      </p:pic>
    </p:spTree>
    <p:extLst>
      <p:ext uri="{BB962C8B-B14F-4D97-AF65-F5344CB8AC3E}">
        <p14:creationId xmlns:p14="http://schemas.microsoft.com/office/powerpoint/2010/main" val="12318474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sp>
        <p:nvSpPr>
          <p:cNvPr id="3" name="Tijdelijke aanduiding voor inhoud 2"/>
          <p:cNvSpPr>
            <a:spLocks noGrp="1"/>
          </p:cNvSpPr>
          <p:nvPr>
            <p:ph idx="1"/>
          </p:nvPr>
        </p:nvSpPr>
        <p:spPr/>
        <p:txBody>
          <a:bodyPr/>
          <a:lstStyle/>
          <a:p>
            <a:pPr>
              <a:defRPr/>
            </a:pPr>
            <a:endParaRPr lang="nl-NL"/>
          </a:p>
        </p:txBody>
      </p:sp>
      <p:pic>
        <p:nvPicPr>
          <p:cNvPr id="29699" name="Picture 7" descr="ChecklistVaardighedenBasis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0242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sp>
        <p:nvSpPr>
          <p:cNvPr id="3" name="Tijdelijke aanduiding voor inhoud 2"/>
          <p:cNvSpPr>
            <a:spLocks noGrp="1"/>
          </p:cNvSpPr>
          <p:nvPr>
            <p:ph idx="1"/>
          </p:nvPr>
        </p:nvSpPr>
        <p:spPr/>
        <p:txBody>
          <a:bodyPr/>
          <a:lstStyle/>
          <a:p>
            <a:pPr>
              <a:defRPr/>
            </a:pPr>
            <a:endParaRPr lang="nl-NL"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67"/>
            <a:ext cx="9144000" cy="677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5856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4" name="Tijdelijke aanduiding voor inhoud 3"/>
          <p:cNvPicPr>
            <a:picLocks noGrp="1" noChangeAspect="1"/>
          </p:cNvPicPr>
          <p:nvPr>
            <p:ph idx="1"/>
          </p:nvPr>
        </p:nvPicPr>
        <p:blipFill rotWithShape="1">
          <a:blip r:embed="rId2"/>
          <a:srcRect l="2091" r="163"/>
          <a:stretch/>
        </p:blipFill>
        <p:spPr>
          <a:xfrm>
            <a:off x="0" y="73043"/>
            <a:ext cx="9144000" cy="6858000"/>
          </a:xfrm>
        </p:spPr>
      </p:pic>
    </p:spTree>
    <p:extLst>
      <p:ext uri="{BB962C8B-B14F-4D97-AF65-F5344CB8AC3E}">
        <p14:creationId xmlns:p14="http://schemas.microsoft.com/office/powerpoint/2010/main" val="22331224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9700"/>
            <a:ext cx="7772400" cy="2260600"/>
          </a:xfrm>
          <a:solidFill>
            <a:schemeClr val="bg1"/>
          </a:solidFill>
        </p:spPr>
        <p:txBody>
          <a:bodyPr>
            <a:normAutofit fontScale="90000"/>
          </a:bodyPr>
          <a:lstStyle/>
          <a:p>
            <a:pPr eaLnBrk="1" hangingPunct="1">
              <a:defRPr/>
            </a:pPr>
            <a:r>
              <a:rPr lang="nl-NL" sz="3600" b="1" dirty="0" smtClean="0">
                <a:cs typeface="+mj-cs"/>
              </a:rPr>
              <a:t>Les 2 </a:t>
            </a:r>
            <a:r>
              <a:rPr lang="nl-NL" sz="3600" dirty="0">
                <a:cs typeface="+mj-cs"/>
              </a:rPr>
              <a:t/>
            </a:r>
            <a:br>
              <a:rPr lang="nl-NL" sz="3600" dirty="0">
                <a:cs typeface="+mj-cs"/>
              </a:rPr>
            </a:br>
            <a:r>
              <a:rPr lang="nl-NL" sz="3600" b="1" dirty="0"/>
              <a:t>Ontspanningsoefeningen en </a:t>
            </a:r>
            <a:r>
              <a:rPr lang="nl-NL" sz="3600" b="1" dirty="0" smtClean="0"/>
              <a:t/>
            </a:r>
            <a:br>
              <a:rPr lang="nl-NL" sz="3600" b="1" dirty="0" smtClean="0"/>
            </a:br>
            <a:r>
              <a:rPr lang="nl-NL" sz="3600" b="1" dirty="0" smtClean="0"/>
              <a:t>Besef </a:t>
            </a:r>
            <a:r>
              <a:rPr lang="nl-NL" sz="3600" b="1" dirty="0"/>
              <a:t>van kwetsbaarheid</a:t>
            </a:r>
            <a:r>
              <a:rPr lang="nl-NL" sz="4800" dirty="0"/>
              <a:t>.</a:t>
            </a:r>
            <a:r>
              <a:rPr lang="nl-NL" sz="3600" dirty="0" smtClean="0">
                <a:cs typeface="+mj-cs"/>
              </a:rPr>
              <a:t/>
            </a:r>
            <a:br>
              <a:rPr lang="nl-NL" sz="3600" dirty="0" smtClean="0">
                <a:cs typeface="+mj-cs"/>
              </a:rPr>
            </a:br>
            <a:endParaRPr lang="nl-NL" sz="3600" dirty="0" smtClean="0">
              <a:cs typeface="+mj-cs"/>
            </a:endParaRPr>
          </a:p>
        </p:txBody>
      </p:sp>
      <p:sp>
        <p:nvSpPr>
          <p:cNvPr id="2051" name="Rectangle 3"/>
          <p:cNvSpPr>
            <a:spLocks noGrp="1" noChangeArrowheads="1"/>
          </p:cNvSpPr>
          <p:nvPr>
            <p:ph type="subTitle" idx="1"/>
          </p:nvPr>
        </p:nvSpPr>
        <p:spPr/>
        <p:txBody>
          <a:bodyPr/>
          <a:lstStyle/>
          <a:p>
            <a:pPr eaLnBrk="1" hangingPunct="1">
              <a:defRPr/>
            </a:pPr>
            <a:r>
              <a:rPr lang="nl-NL" dirty="0" smtClean="0">
                <a:cs typeface="+mn-cs"/>
                <a:hlinkClick r:id="rId3"/>
              </a:rPr>
              <a:t> </a:t>
            </a:r>
            <a:endParaRPr lang="nl-NL" dirty="0" smtClean="0">
              <a:cs typeface="+mn-cs"/>
            </a:endParaRPr>
          </a:p>
        </p:txBody>
      </p:sp>
      <p:grpSp>
        <p:nvGrpSpPr>
          <p:cNvPr id="32771" name="Group 7"/>
          <p:cNvGrpSpPr>
            <a:grpSpLocks/>
          </p:cNvGrpSpPr>
          <p:nvPr/>
        </p:nvGrpSpPr>
        <p:grpSpPr bwMode="auto">
          <a:xfrm>
            <a:off x="3924300" y="2949575"/>
            <a:ext cx="5219700" cy="960438"/>
            <a:chOff x="0" y="43"/>
            <a:chExt cx="5760" cy="605"/>
          </a:xfrm>
        </p:grpSpPr>
        <p:sp>
          <p:nvSpPr>
            <p:cNvPr id="2052" name="Rectangle 4"/>
            <p:cNvSpPr>
              <a:spLocks noChangeArrowheads="1"/>
            </p:cNvSpPr>
            <p:nvPr/>
          </p:nvSpPr>
          <p:spPr bwMode="auto">
            <a:xfrm>
              <a:off x="0" y="43"/>
              <a:ext cx="57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nl-NL" dirty="0">
                <a:cs typeface="+mn-cs"/>
              </a:endParaRPr>
            </a:p>
          </p:txBody>
        </p:sp>
        <p:sp>
          <p:nvSpPr>
            <p:cNvPr id="2053" name="Rectangle 5"/>
            <p:cNvSpPr>
              <a:spLocks noChangeArrowheads="1"/>
            </p:cNvSpPr>
            <p:nvPr/>
          </p:nvSpPr>
          <p:spPr bwMode="auto">
            <a:xfrm>
              <a:off x="0" y="43"/>
              <a:ext cx="5760" cy="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nl-NL" sz="1100" dirty="0">
                  <a:cs typeface="+mn-cs"/>
                  <a:hlinkClick r:id="rId3"/>
                </a:rPr>
                <a:t>  </a:t>
              </a:r>
              <a:r>
                <a:rPr lang="nl-NL" sz="5700" dirty="0">
                  <a:cs typeface="+mn-cs"/>
                </a:rPr>
                <a:t> </a:t>
              </a:r>
              <a:r>
                <a:rPr lang="nl-NL" sz="1100" dirty="0">
                  <a:cs typeface="+mn-cs"/>
                </a:rPr>
                <a:t>               </a:t>
              </a:r>
            </a:p>
          </p:txBody>
        </p:sp>
      </p:grpSp>
      <p:pic>
        <p:nvPicPr>
          <p:cNvPr id="8" name="Tijdelijke aanduiding voor inhoud 3" descr="C:\Users\Hilko\Documents\plaatjes VERS\images (4).jpg"/>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72665" y="2705100"/>
            <a:ext cx="3818335" cy="3379787"/>
          </a:xfrm>
          <a:prstGeom prst="rect">
            <a:avLst/>
          </a:prstGeom>
        </p:spPr>
      </p:pic>
      <p:pic>
        <p:nvPicPr>
          <p:cNvPr id="4" name="Afbeelding 3"/>
          <p:cNvPicPr>
            <a:picLocks noChangeAspect="1"/>
          </p:cNvPicPr>
          <p:nvPr/>
        </p:nvPicPr>
        <p:blipFill>
          <a:blip r:embed="rId5"/>
          <a:stretch>
            <a:fillRect/>
          </a:stretch>
        </p:blipFill>
        <p:spPr>
          <a:xfrm>
            <a:off x="5372101" y="2794000"/>
            <a:ext cx="3416300" cy="3290887"/>
          </a:xfrm>
          <a:prstGeom prst="rect">
            <a:avLst/>
          </a:prstGeom>
        </p:spPr>
      </p:pic>
    </p:spTree>
    <p:extLst>
      <p:ext uri="{BB962C8B-B14F-4D97-AF65-F5344CB8AC3E}">
        <p14:creationId xmlns:p14="http://schemas.microsoft.com/office/powerpoint/2010/main" val="23255966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60350"/>
            <a:ext cx="7772400" cy="1081088"/>
          </a:xfrm>
        </p:spPr>
        <p:txBody>
          <a:bodyPr/>
          <a:lstStyle/>
          <a:p>
            <a:pPr>
              <a:defRPr/>
            </a:pPr>
            <a:r>
              <a:rPr lang="nl-NL" dirty="0" smtClean="0">
                <a:solidFill>
                  <a:srgbClr val="FF0000"/>
                </a:solidFill>
              </a:rPr>
              <a:t>Agenda les 2</a:t>
            </a:r>
            <a:endParaRPr lang="nl-NL" dirty="0">
              <a:solidFill>
                <a:srgbClr val="FF0000"/>
              </a:solidFill>
            </a:endParaRPr>
          </a:p>
        </p:txBody>
      </p:sp>
      <p:sp>
        <p:nvSpPr>
          <p:cNvPr id="3" name="Tijdelijke aanduiding voor inhoud 2"/>
          <p:cNvSpPr>
            <a:spLocks noGrp="1"/>
          </p:cNvSpPr>
          <p:nvPr>
            <p:ph idx="1"/>
          </p:nvPr>
        </p:nvSpPr>
        <p:spPr>
          <a:xfrm>
            <a:off x="0" y="1341438"/>
            <a:ext cx="9036050" cy="5400675"/>
          </a:xfrm>
        </p:spPr>
        <p:txBody>
          <a:bodyPr/>
          <a:lstStyle/>
          <a:p>
            <a:pPr marL="514350" indent="-514350" eaLnBrk="1" hangingPunct="1">
              <a:lnSpc>
                <a:spcPct val="90000"/>
              </a:lnSpc>
              <a:buFont typeface="+mj-lt"/>
              <a:buAutoNum type="arabicPeriod"/>
              <a:defRPr/>
            </a:pPr>
            <a:r>
              <a:rPr lang="nl-NL" sz="2800" dirty="0"/>
              <a:t>Bijzonderheden van de dag, programma</a:t>
            </a:r>
          </a:p>
          <a:p>
            <a:pPr marL="514350" indent="-514350" eaLnBrk="1" hangingPunct="1">
              <a:lnSpc>
                <a:spcPct val="90000"/>
              </a:lnSpc>
              <a:buFont typeface="+mj-lt"/>
              <a:buAutoNum type="arabicPeriod"/>
              <a:defRPr/>
            </a:pPr>
            <a:r>
              <a:rPr lang="nl-NL" sz="2800" dirty="0">
                <a:solidFill>
                  <a:srgbClr val="FF0000"/>
                </a:solidFill>
              </a:rPr>
              <a:t>Emotie  </a:t>
            </a:r>
            <a:r>
              <a:rPr lang="nl-NL" sz="2800" dirty="0" smtClean="0">
                <a:solidFill>
                  <a:srgbClr val="FF0000"/>
                </a:solidFill>
              </a:rPr>
              <a:t>Intensiteit </a:t>
            </a:r>
            <a:r>
              <a:rPr lang="nl-NL" sz="2800" dirty="0">
                <a:solidFill>
                  <a:srgbClr val="FF0000"/>
                </a:solidFill>
              </a:rPr>
              <a:t>Schaal</a:t>
            </a:r>
            <a:r>
              <a:rPr lang="nl-NL" sz="2800" dirty="0"/>
              <a:t>: hoe is het gegaan met invullen</a:t>
            </a:r>
          </a:p>
          <a:p>
            <a:pPr marL="514350" indent="-514350" eaLnBrk="1" hangingPunct="1">
              <a:lnSpc>
                <a:spcPct val="90000"/>
              </a:lnSpc>
              <a:buFont typeface="+mj-lt"/>
              <a:buAutoNum type="arabicPeriod"/>
              <a:defRPr/>
            </a:pPr>
            <a:r>
              <a:rPr lang="nl-NL" sz="2800" dirty="0">
                <a:solidFill>
                  <a:srgbClr val="FF0000"/>
                </a:solidFill>
              </a:rPr>
              <a:t>Checklist Vaardigheden</a:t>
            </a:r>
            <a:r>
              <a:rPr lang="nl-NL" sz="2800" dirty="0"/>
              <a:t>: hoe is het gegaan met invullen</a:t>
            </a:r>
          </a:p>
          <a:p>
            <a:pPr marL="514350" indent="-514350" eaLnBrk="1" hangingPunct="1">
              <a:lnSpc>
                <a:spcPct val="90000"/>
              </a:lnSpc>
              <a:buFont typeface="+mj-lt"/>
              <a:buAutoNum type="arabicPeriod"/>
              <a:defRPr/>
            </a:pPr>
            <a:r>
              <a:rPr lang="nl-NL" sz="2800" dirty="0" smtClean="0">
                <a:solidFill>
                  <a:srgbClr val="FF0000"/>
                </a:solidFill>
              </a:rPr>
              <a:t>Overig huiswerk bespreken</a:t>
            </a:r>
            <a:r>
              <a:rPr lang="nl-NL" sz="2800" dirty="0" smtClean="0"/>
              <a:t>: </a:t>
            </a:r>
            <a:r>
              <a:rPr lang="nl-NL" sz="2800" dirty="0"/>
              <a:t>leerdoel, steungroep en </a:t>
            </a:r>
            <a:r>
              <a:rPr lang="nl-NL" sz="2800" dirty="0" smtClean="0"/>
              <a:t>samenvatting les 1</a:t>
            </a:r>
            <a:endParaRPr lang="nl-NL" sz="2800" dirty="0"/>
          </a:p>
          <a:p>
            <a:pPr marL="514350" indent="-514350" eaLnBrk="1" hangingPunct="1">
              <a:lnSpc>
                <a:spcPct val="90000"/>
              </a:lnSpc>
              <a:buFont typeface="+mj-lt"/>
              <a:buAutoNum type="arabicPeriod"/>
              <a:defRPr/>
            </a:pPr>
            <a:r>
              <a:rPr lang="nl-NL" sz="2800" dirty="0"/>
              <a:t>Informatie over </a:t>
            </a:r>
            <a:r>
              <a:rPr lang="nl-NL" sz="2800" dirty="0">
                <a:solidFill>
                  <a:srgbClr val="008000"/>
                </a:solidFill>
              </a:rPr>
              <a:t>ontspanningsoefeningen</a:t>
            </a:r>
            <a:r>
              <a:rPr lang="nl-NL" sz="2800" dirty="0"/>
              <a:t> en </a:t>
            </a:r>
            <a:endParaRPr lang="nl-NL" sz="2800" dirty="0" smtClean="0"/>
          </a:p>
          <a:p>
            <a:pPr marL="0" indent="0" eaLnBrk="1" hangingPunct="1">
              <a:lnSpc>
                <a:spcPct val="90000"/>
              </a:lnSpc>
              <a:buFontTx/>
              <a:buNone/>
              <a:defRPr/>
            </a:pPr>
            <a:r>
              <a:rPr lang="nl-NL" sz="2800" dirty="0" smtClean="0"/>
              <a:t>      oefening </a:t>
            </a:r>
            <a:r>
              <a:rPr lang="nl-NL" sz="2800" dirty="0"/>
              <a:t>1</a:t>
            </a:r>
            <a:r>
              <a:rPr lang="nl-NL" sz="2800" dirty="0">
                <a:solidFill>
                  <a:srgbClr val="FF6600"/>
                </a:solidFill>
              </a:rPr>
              <a:t>: </a:t>
            </a:r>
            <a:r>
              <a:rPr lang="nl-NL" sz="2800" b="1" dirty="0">
                <a:solidFill>
                  <a:srgbClr val="008000"/>
                </a:solidFill>
              </a:rPr>
              <a:t>Diepe buikademhaling</a:t>
            </a:r>
          </a:p>
          <a:p>
            <a:pPr marL="0" indent="0" eaLnBrk="1" hangingPunct="1">
              <a:lnSpc>
                <a:spcPct val="90000"/>
              </a:lnSpc>
              <a:buNone/>
              <a:defRPr/>
            </a:pPr>
            <a:r>
              <a:rPr lang="nl-NL" sz="2800" dirty="0" smtClean="0">
                <a:solidFill>
                  <a:srgbClr val="FF0000"/>
                </a:solidFill>
              </a:rPr>
              <a:t>6. Voorlichting </a:t>
            </a:r>
            <a:r>
              <a:rPr lang="nl-NL" sz="2800" dirty="0"/>
              <a:t>over </a:t>
            </a:r>
            <a:r>
              <a:rPr lang="nl-NL" sz="2800" dirty="0" err="1" smtClean="0"/>
              <a:t>bps</a:t>
            </a:r>
            <a:r>
              <a:rPr lang="nl-NL" sz="2800" dirty="0" smtClean="0"/>
              <a:t>/emotieregulatiestoornis</a:t>
            </a:r>
            <a:endParaRPr lang="nl-NL" sz="2800" dirty="0"/>
          </a:p>
          <a:p>
            <a:pPr marL="0" indent="0" eaLnBrk="1" hangingPunct="1">
              <a:lnSpc>
                <a:spcPct val="90000"/>
              </a:lnSpc>
              <a:buNone/>
              <a:defRPr/>
            </a:pPr>
            <a:r>
              <a:rPr lang="nl-NL" sz="2800" dirty="0" smtClean="0">
                <a:solidFill>
                  <a:srgbClr val="FF0000"/>
                </a:solidFill>
              </a:rPr>
              <a:t>7. Huiswerk</a:t>
            </a:r>
            <a:r>
              <a:rPr lang="nl-NL" sz="2800" dirty="0" smtClean="0"/>
              <a:t> </a:t>
            </a:r>
            <a:r>
              <a:rPr lang="nl-NL" sz="2800" dirty="0"/>
              <a:t>volgende keer</a:t>
            </a:r>
          </a:p>
          <a:p>
            <a:pPr marL="0" indent="0" eaLnBrk="1" hangingPunct="1">
              <a:lnSpc>
                <a:spcPct val="90000"/>
              </a:lnSpc>
              <a:buNone/>
              <a:defRPr/>
            </a:pPr>
            <a:r>
              <a:rPr lang="nl-NL" sz="2800" dirty="0" smtClean="0"/>
              <a:t>8. Samenvatting</a:t>
            </a:r>
            <a:endParaRPr lang="nl-NL" sz="2800" dirty="0"/>
          </a:p>
          <a:p>
            <a:pPr>
              <a:defRPr/>
            </a:pPr>
            <a:endParaRPr lang="nl-NL" dirty="0"/>
          </a:p>
        </p:txBody>
      </p:sp>
    </p:spTree>
    <p:extLst>
      <p:ext uri="{BB962C8B-B14F-4D97-AF65-F5344CB8AC3E}">
        <p14:creationId xmlns:p14="http://schemas.microsoft.com/office/powerpoint/2010/main" val="20153592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5888"/>
            <a:ext cx="7772400" cy="1368425"/>
          </a:xfrm>
        </p:spPr>
        <p:txBody>
          <a:bodyPr/>
          <a:lstStyle/>
          <a:p>
            <a:pPr>
              <a:defRPr/>
            </a:pPr>
            <a:r>
              <a:rPr lang="nl-NL" b="1" dirty="0">
                <a:solidFill>
                  <a:srgbClr val="FF0000"/>
                </a:solidFill>
              </a:rPr>
              <a:t>Ontspanningsoefeningen.</a:t>
            </a:r>
            <a:br>
              <a:rPr lang="nl-NL" b="1" dirty="0">
                <a:solidFill>
                  <a:srgbClr val="FF0000"/>
                </a:solidFill>
              </a:rPr>
            </a:br>
            <a:r>
              <a:rPr lang="nl-NL" sz="3200" dirty="0">
                <a:solidFill>
                  <a:srgbClr val="FF0000"/>
                </a:solidFill>
              </a:rPr>
              <a:t>Algemene informatie</a:t>
            </a:r>
            <a:endParaRPr lang="nl-NL" dirty="0">
              <a:solidFill>
                <a:srgbClr val="FF0000"/>
              </a:solidFill>
            </a:endParaRPr>
          </a:p>
        </p:txBody>
      </p:sp>
      <p:sp>
        <p:nvSpPr>
          <p:cNvPr id="3" name="Tijdelijke aanduiding voor inhoud 2"/>
          <p:cNvSpPr>
            <a:spLocks noGrp="1"/>
          </p:cNvSpPr>
          <p:nvPr>
            <p:ph idx="1"/>
          </p:nvPr>
        </p:nvSpPr>
        <p:spPr>
          <a:xfrm>
            <a:off x="250825" y="1628775"/>
            <a:ext cx="8785225" cy="5113338"/>
          </a:xfrm>
        </p:spPr>
        <p:txBody>
          <a:bodyPr/>
          <a:lstStyle/>
          <a:p>
            <a:pPr>
              <a:defRPr/>
            </a:pPr>
            <a:r>
              <a:rPr lang="nl-NL" b="1" u="sng" dirty="0"/>
              <a:t>Over spanning:</a:t>
            </a:r>
          </a:p>
          <a:p>
            <a:pPr eaLnBrk="1" hangingPunct="1">
              <a:lnSpc>
                <a:spcPct val="90000"/>
              </a:lnSpc>
              <a:buFontTx/>
              <a:buNone/>
              <a:defRPr/>
            </a:pPr>
            <a:r>
              <a:rPr lang="nl-NL" sz="2400" dirty="0" smtClean="0"/>
              <a:t>     Snel </a:t>
            </a:r>
            <a:r>
              <a:rPr lang="nl-NL" sz="2400" dirty="0"/>
              <a:t>oplopend of</a:t>
            </a:r>
          </a:p>
          <a:p>
            <a:pPr eaLnBrk="1" hangingPunct="1">
              <a:lnSpc>
                <a:spcPct val="90000"/>
              </a:lnSpc>
              <a:buFontTx/>
              <a:buNone/>
              <a:defRPr/>
            </a:pPr>
            <a:r>
              <a:rPr lang="nl-NL" sz="2400" dirty="0" smtClean="0"/>
              <a:t>     Intense </a:t>
            </a:r>
            <a:r>
              <a:rPr lang="nl-NL" sz="2400" dirty="0"/>
              <a:t>spanningen langdurig vast </a:t>
            </a:r>
            <a:r>
              <a:rPr lang="nl-NL" sz="2400" dirty="0" smtClean="0"/>
              <a:t>houden</a:t>
            </a:r>
          </a:p>
          <a:p>
            <a:pPr eaLnBrk="1" hangingPunct="1">
              <a:lnSpc>
                <a:spcPct val="90000"/>
              </a:lnSpc>
              <a:buFontTx/>
              <a:buNone/>
              <a:defRPr/>
            </a:pPr>
            <a:endParaRPr lang="nl-NL" sz="2400" dirty="0"/>
          </a:p>
          <a:p>
            <a:pPr eaLnBrk="1" hangingPunct="1">
              <a:lnSpc>
                <a:spcPct val="90000"/>
              </a:lnSpc>
              <a:buFontTx/>
              <a:buNone/>
              <a:defRPr/>
            </a:pPr>
            <a:endParaRPr lang="nl-NL" sz="2400" dirty="0"/>
          </a:p>
          <a:p>
            <a:pPr eaLnBrk="1" hangingPunct="1">
              <a:lnSpc>
                <a:spcPct val="90000"/>
              </a:lnSpc>
              <a:buFontTx/>
              <a:buNone/>
              <a:defRPr/>
            </a:pPr>
            <a:r>
              <a:rPr lang="nl-NL" sz="2400" dirty="0"/>
              <a:t>	</a:t>
            </a:r>
            <a:r>
              <a:rPr lang="nl-NL" sz="2400" dirty="0" smtClean="0"/>
              <a:t>Spanningen zetten zich vast in je lichaam: Lichamelijke klachten en verstarring van het denken</a:t>
            </a:r>
          </a:p>
          <a:p>
            <a:pPr eaLnBrk="1" hangingPunct="1">
              <a:lnSpc>
                <a:spcPct val="90000"/>
              </a:lnSpc>
              <a:buFontTx/>
              <a:buNone/>
              <a:defRPr/>
            </a:pPr>
            <a:endParaRPr lang="nl-NL" sz="2400" dirty="0"/>
          </a:p>
          <a:p>
            <a:pPr eaLnBrk="1" hangingPunct="1">
              <a:lnSpc>
                <a:spcPct val="90000"/>
              </a:lnSpc>
              <a:buFontTx/>
              <a:buNone/>
              <a:defRPr/>
            </a:pPr>
            <a:endParaRPr lang="nl-NL" sz="2400" dirty="0"/>
          </a:p>
          <a:p>
            <a:pPr eaLnBrk="1" hangingPunct="1">
              <a:lnSpc>
                <a:spcPct val="90000"/>
              </a:lnSpc>
              <a:buFontTx/>
              <a:buNone/>
              <a:defRPr/>
            </a:pPr>
            <a:r>
              <a:rPr lang="nl-NL" sz="2400" dirty="0" smtClean="0"/>
              <a:t>	Deze klachten zetten aan tot verslavende gewoonten zoals: roken, drinken, drugs, overeten. En kunnen tot somberheid of ingehouden boosheid leiden. </a:t>
            </a:r>
            <a:endParaRPr lang="nl-NL" sz="2400" dirty="0"/>
          </a:p>
        </p:txBody>
      </p:sp>
      <p:pic>
        <p:nvPicPr>
          <p:cNvPr id="35843" name="Picture 9" descr="sp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1773238"/>
            <a:ext cx="10953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2895600" y="3124200"/>
            <a:ext cx="333375" cy="736600"/>
          </a:xfrm>
          <a:prstGeom prst="downArrow">
            <a:avLst>
              <a:gd name="adj1" fmla="val 50000"/>
              <a:gd name="adj2" fmla="val 628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cs typeface="+mn-cs"/>
            </a:endParaRPr>
          </a:p>
        </p:txBody>
      </p:sp>
      <p:sp>
        <p:nvSpPr>
          <p:cNvPr id="10" name="AutoShape 5"/>
          <p:cNvSpPr>
            <a:spLocks noChangeArrowheads="1"/>
          </p:cNvSpPr>
          <p:nvPr/>
        </p:nvSpPr>
        <p:spPr bwMode="auto">
          <a:xfrm>
            <a:off x="2916238" y="4581525"/>
            <a:ext cx="412750" cy="831850"/>
          </a:xfrm>
          <a:prstGeom prst="down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cs typeface="+mn-cs"/>
            </a:endParaRPr>
          </a:p>
        </p:txBody>
      </p:sp>
    </p:spTree>
    <p:extLst>
      <p:ext uri="{BB962C8B-B14F-4D97-AF65-F5344CB8AC3E}">
        <p14:creationId xmlns:p14="http://schemas.microsoft.com/office/powerpoint/2010/main" val="20516080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019175"/>
          </a:xfrm>
        </p:spPr>
        <p:txBody>
          <a:bodyPr>
            <a:normAutofit fontScale="90000"/>
          </a:bodyPr>
          <a:lstStyle/>
          <a:p>
            <a:pPr eaLnBrk="1" hangingPunct="1">
              <a:defRPr/>
            </a:pPr>
            <a:r>
              <a:rPr lang="nl-NL" sz="3200" b="1" dirty="0" smtClean="0">
                <a:solidFill>
                  <a:schemeClr val="tx1"/>
                </a:solidFill>
                <a:cs typeface="+mj-cs"/>
              </a:rPr>
              <a:t>Ontspanningsoefeningen Basisvers</a:t>
            </a:r>
            <a:br>
              <a:rPr lang="nl-NL" sz="3200" b="1" dirty="0" smtClean="0">
                <a:solidFill>
                  <a:schemeClr val="tx1"/>
                </a:solidFill>
                <a:cs typeface="+mj-cs"/>
              </a:rPr>
            </a:br>
            <a:r>
              <a:rPr lang="nl-NL" sz="3200" b="1" dirty="0" smtClean="0">
                <a:solidFill>
                  <a:schemeClr val="tx1"/>
                </a:solidFill>
                <a:cs typeface="+mj-cs"/>
              </a:rPr>
              <a:t>op website: basisvers.nl</a:t>
            </a:r>
            <a:endParaRPr lang="nl-NL" sz="3200" dirty="0" smtClean="0">
              <a:cs typeface="+mj-cs"/>
            </a:endParaRPr>
          </a:p>
        </p:txBody>
      </p:sp>
      <p:sp>
        <p:nvSpPr>
          <p:cNvPr id="3" name="Tijdelijke aanduiding voor inhoud 2"/>
          <p:cNvSpPr>
            <a:spLocks noGrp="1"/>
          </p:cNvSpPr>
          <p:nvPr>
            <p:ph idx="1"/>
          </p:nvPr>
        </p:nvSpPr>
        <p:spPr>
          <a:xfrm>
            <a:off x="0" y="1484313"/>
            <a:ext cx="8893175" cy="5184775"/>
          </a:xfrm>
        </p:spPr>
        <p:txBody>
          <a:bodyPr>
            <a:normAutofit lnSpcReduction="10000"/>
          </a:bodyPr>
          <a:lstStyle/>
          <a:p>
            <a:pPr eaLnBrk="1" hangingPunct="1">
              <a:defRPr/>
            </a:pPr>
            <a:endParaRPr lang="nl-NL" sz="2400" dirty="0" smtClean="0">
              <a:cs typeface="+mn-cs"/>
            </a:endParaRPr>
          </a:p>
          <a:p>
            <a:pPr eaLnBrk="1" hangingPunct="1">
              <a:defRPr/>
            </a:pPr>
            <a:r>
              <a:rPr lang="nl-NL" sz="2400" dirty="0" smtClean="0">
                <a:cs typeface="+mn-cs"/>
              </a:rPr>
              <a:t>Les 2: Buikademhaling </a:t>
            </a:r>
          </a:p>
          <a:p>
            <a:pPr eaLnBrk="1" hangingPunct="1">
              <a:defRPr/>
            </a:pPr>
            <a:r>
              <a:rPr lang="nl-NL" sz="2400" dirty="0" smtClean="0">
                <a:cs typeface="+mn-cs"/>
              </a:rPr>
              <a:t>Les 3: Mindfulnessoefening </a:t>
            </a:r>
          </a:p>
          <a:p>
            <a:pPr eaLnBrk="1" hangingPunct="1">
              <a:defRPr/>
            </a:pPr>
            <a:r>
              <a:rPr lang="nl-NL" sz="2400" dirty="0" smtClean="0">
                <a:cs typeface="+mn-cs"/>
              </a:rPr>
              <a:t>Les 4: Progressieve Spierontspanning </a:t>
            </a:r>
          </a:p>
          <a:p>
            <a:pPr eaLnBrk="1" hangingPunct="1">
              <a:defRPr/>
            </a:pPr>
            <a:r>
              <a:rPr lang="nl-NL" sz="2400" dirty="0" smtClean="0">
                <a:cs typeface="+mn-cs"/>
              </a:rPr>
              <a:t>Les 5: Het strand (op website mijn eigen tuin)</a:t>
            </a:r>
          </a:p>
          <a:p>
            <a:pPr eaLnBrk="1" hangingPunct="1">
              <a:defRPr/>
            </a:pPr>
            <a:r>
              <a:rPr lang="nl-NL" sz="2400" dirty="0" smtClean="0">
                <a:cs typeface="+mn-cs"/>
              </a:rPr>
              <a:t>Les 6: Muziek (op website: vogels/stromend water; don’t worry be happy) en de veilige plek</a:t>
            </a:r>
          </a:p>
          <a:p>
            <a:pPr eaLnBrk="1" hangingPunct="1">
              <a:defRPr/>
            </a:pPr>
            <a:r>
              <a:rPr lang="nl-NL" sz="2400" dirty="0" smtClean="0">
                <a:cs typeface="+mn-cs"/>
              </a:rPr>
              <a:t>Les 7: Adem met coping</a:t>
            </a:r>
          </a:p>
          <a:p>
            <a:pPr eaLnBrk="1" hangingPunct="1">
              <a:defRPr/>
            </a:pPr>
            <a:r>
              <a:rPr lang="nl-NL" sz="2400" dirty="0" smtClean="0">
                <a:cs typeface="+mn-cs"/>
              </a:rPr>
              <a:t>Les 8: Mindfulnessoefening</a:t>
            </a:r>
          </a:p>
          <a:p>
            <a:pPr eaLnBrk="1" hangingPunct="1">
              <a:defRPr/>
            </a:pPr>
            <a:r>
              <a:rPr lang="nl-NL" sz="2400" dirty="0" smtClean="0">
                <a:cs typeface="+mn-cs"/>
              </a:rPr>
              <a:t>Les 9: Losschudoefening</a:t>
            </a:r>
          </a:p>
          <a:p>
            <a:pPr eaLnBrk="1" hangingPunct="1">
              <a:defRPr/>
            </a:pPr>
            <a:r>
              <a:rPr lang="nl-NL" sz="2400" dirty="0" smtClean="0">
                <a:cs typeface="+mn-cs"/>
              </a:rPr>
              <a:t>Les 10: Bubbels en snoepgoed</a:t>
            </a:r>
          </a:p>
          <a:p>
            <a:pPr marL="0" indent="0" eaLnBrk="1" hangingPunct="1">
              <a:buFontTx/>
              <a:buNone/>
              <a:defRPr/>
            </a:pPr>
            <a:r>
              <a:rPr lang="nl-NL" sz="2400" dirty="0" smtClean="0">
                <a:cs typeface="+mn-cs"/>
              </a:rPr>
              <a:t> </a:t>
            </a:r>
          </a:p>
          <a:p>
            <a:pPr eaLnBrk="1" hangingPunct="1">
              <a:defRPr/>
            </a:pPr>
            <a:endParaRPr lang="nl-NL" dirty="0" smtClean="0">
              <a:cs typeface="+mn-cs"/>
            </a:endParaRPr>
          </a:p>
        </p:txBody>
      </p:sp>
    </p:spTree>
    <p:extLst>
      <p:ext uri="{BB962C8B-B14F-4D97-AF65-F5344CB8AC3E}">
        <p14:creationId xmlns:p14="http://schemas.microsoft.com/office/powerpoint/2010/main" val="24649066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60350"/>
            <a:ext cx="7772400" cy="1082781"/>
          </a:xfrm>
        </p:spPr>
        <p:txBody>
          <a:bodyPr>
            <a:normAutofit fontScale="90000"/>
          </a:bodyPr>
          <a:lstStyle/>
          <a:p>
            <a:pPr eaLnBrk="1" hangingPunct="1">
              <a:defRPr/>
            </a:pPr>
            <a:r>
              <a:rPr lang="nl-NL" sz="6000" b="1" dirty="0">
                <a:solidFill>
                  <a:srgbClr val="FF0000"/>
                </a:solidFill>
              </a:rPr>
              <a:t>Over ontspanning:</a:t>
            </a:r>
            <a:br>
              <a:rPr lang="nl-NL" sz="6000" b="1" dirty="0">
                <a:solidFill>
                  <a:srgbClr val="FF0000"/>
                </a:solidFill>
              </a:rPr>
            </a:br>
            <a:r>
              <a:rPr lang="en-US" dirty="0" smtClean="0">
                <a:solidFill>
                  <a:srgbClr val="008000"/>
                </a:solidFill>
                <a:cs typeface="+mj-cs"/>
              </a:rPr>
              <a:t> </a:t>
            </a:r>
          </a:p>
        </p:txBody>
      </p:sp>
      <p:sp>
        <p:nvSpPr>
          <p:cNvPr id="5123" name="Rectangle 3"/>
          <p:cNvSpPr>
            <a:spLocks noGrp="1" noChangeArrowheads="1"/>
          </p:cNvSpPr>
          <p:nvPr>
            <p:ph type="body" idx="1"/>
          </p:nvPr>
        </p:nvSpPr>
        <p:spPr/>
        <p:txBody>
          <a:bodyPr/>
          <a:lstStyle/>
          <a:p>
            <a:pPr eaLnBrk="1" hangingPunct="1">
              <a:buFontTx/>
              <a:buNone/>
              <a:defRPr/>
            </a:pPr>
            <a:r>
              <a:rPr lang="nl-NL" dirty="0" smtClean="0">
                <a:cs typeface="+mn-cs"/>
              </a:rPr>
              <a:t>Niemand kan tegelijk ontspannen en gespannen zijn……of hoe meer ontspanning – hoe minder spanning</a:t>
            </a:r>
          </a:p>
        </p:txBody>
      </p:sp>
      <p:pic>
        <p:nvPicPr>
          <p:cNvPr id="36867" name="Picture 4" descr="ontsp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37063"/>
            <a:ext cx="201612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ontspann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05263"/>
            <a:ext cx="164941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ontspanning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860800"/>
            <a:ext cx="22320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8801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188913"/>
            <a:ext cx="8964612" cy="1295400"/>
          </a:xfrm>
        </p:spPr>
        <p:txBody>
          <a:bodyPr/>
          <a:lstStyle/>
          <a:p>
            <a:pPr>
              <a:defRPr/>
            </a:pPr>
            <a:r>
              <a:rPr lang="nl-NL" sz="3600" b="1" dirty="0">
                <a:solidFill>
                  <a:srgbClr val="FF0000"/>
                </a:solidFill>
              </a:rPr>
              <a:t>Ontspanningsoefeningen indelen in soorten</a:t>
            </a:r>
            <a:endParaRPr lang="nl-NL" sz="3600" dirty="0">
              <a:solidFill>
                <a:srgbClr val="FF0000"/>
              </a:solidFill>
            </a:endParaRPr>
          </a:p>
        </p:txBody>
      </p:sp>
      <p:sp>
        <p:nvSpPr>
          <p:cNvPr id="3" name="Tijdelijke aanduiding voor inhoud 2"/>
          <p:cNvSpPr>
            <a:spLocks noGrp="1"/>
          </p:cNvSpPr>
          <p:nvPr>
            <p:ph idx="1"/>
          </p:nvPr>
        </p:nvSpPr>
        <p:spPr>
          <a:xfrm>
            <a:off x="250825" y="1628775"/>
            <a:ext cx="8497888" cy="5229225"/>
          </a:xfrm>
        </p:spPr>
        <p:txBody>
          <a:bodyPr/>
          <a:lstStyle/>
          <a:p>
            <a:pPr marL="514350" indent="-514350" eaLnBrk="1" hangingPunct="1">
              <a:buFont typeface="+mj-lt"/>
              <a:buAutoNum type="arabicPeriod"/>
              <a:defRPr/>
            </a:pPr>
            <a:r>
              <a:rPr lang="nl-NL" dirty="0"/>
              <a:t>Ademhaling en Spierspanning</a:t>
            </a:r>
          </a:p>
          <a:p>
            <a:pPr marL="514350" indent="-514350" eaLnBrk="1" hangingPunct="1">
              <a:buFont typeface="+mj-lt"/>
              <a:buAutoNum type="arabicPeriod"/>
              <a:defRPr/>
            </a:pPr>
            <a:r>
              <a:rPr lang="nl-NL" dirty="0"/>
              <a:t>Zintuigoefeningen</a:t>
            </a:r>
          </a:p>
          <a:p>
            <a:pPr marL="514350" indent="-514350" eaLnBrk="1" hangingPunct="1">
              <a:buFont typeface="+mj-lt"/>
              <a:buAutoNum type="arabicPeriod"/>
              <a:defRPr/>
            </a:pPr>
            <a:r>
              <a:rPr lang="nl-NL" dirty="0"/>
              <a:t>Geleide fantasie</a:t>
            </a:r>
          </a:p>
          <a:p>
            <a:pPr marL="514350" indent="-514350" eaLnBrk="1" hangingPunct="1">
              <a:buFont typeface="+mj-lt"/>
              <a:buAutoNum type="arabicPeriod"/>
              <a:defRPr/>
            </a:pPr>
            <a:r>
              <a:rPr lang="nl-NL" dirty="0"/>
              <a:t>Muziek</a:t>
            </a:r>
          </a:p>
          <a:p>
            <a:pPr marL="514350" indent="-514350" eaLnBrk="1" hangingPunct="1">
              <a:buFont typeface="+mj-lt"/>
              <a:buAutoNum type="arabicPeriod"/>
              <a:defRPr/>
            </a:pPr>
            <a:r>
              <a:rPr lang="nl-NL" dirty="0"/>
              <a:t>Aandacht positief verplaatsen</a:t>
            </a:r>
          </a:p>
          <a:p>
            <a:pPr marL="514350" indent="-514350" eaLnBrk="1" hangingPunct="1">
              <a:buFont typeface="+mj-lt"/>
              <a:buAutoNum type="arabicPeriod"/>
              <a:defRPr/>
            </a:pPr>
            <a:r>
              <a:rPr lang="nl-NL" dirty="0"/>
              <a:t>Meditatie</a:t>
            </a:r>
          </a:p>
          <a:p>
            <a:pPr marL="514350" indent="-514350" eaLnBrk="1" hangingPunct="1">
              <a:buFont typeface="+mj-lt"/>
              <a:buAutoNum type="arabicPeriod"/>
              <a:defRPr/>
            </a:pPr>
            <a:r>
              <a:rPr lang="nl-NL" dirty="0"/>
              <a:t>Ontspannende activiteiten</a:t>
            </a:r>
          </a:p>
          <a:p>
            <a:pPr marL="514350" indent="-514350" eaLnBrk="1" hangingPunct="1">
              <a:buFont typeface="+mj-lt"/>
              <a:buAutoNum type="arabicPeriod"/>
              <a:defRPr/>
            </a:pPr>
            <a:r>
              <a:rPr lang="nl-NL" dirty="0"/>
              <a:t>Zoek eigen ontspanningsoefeningen</a:t>
            </a:r>
          </a:p>
          <a:p>
            <a:pPr>
              <a:defRPr/>
            </a:pPr>
            <a:endParaRPr lang="nl-NL" dirty="0"/>
          </a:p>
        </p:txBody>
      </p:sp>
      <p:pic>
        <p:nvPicPr>
          <p:cNvPr id="38915" name="Picture 4" descr="buikademha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916113"/>
            <a:ext cx="20161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8614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04391"/>
            <a:ext cx="7772400" cy="1080344"/>
          </a:xfrm>
        </p:spPr>
        <p:txBody>
          <a:bodyPr>
            <a:normAutofit/>
          </a:bodyPr>
          <a:lstStyle/>
          <a:p>
            <a:pPr eaLnBrk="1" hangingPunct="1">
              <a:defRPr/>
            </a:pPr>
            <a:r>
              <a:rPr lang="nl-NL" sz="3200" b="1" dirty="0" smtClean="0">
                <a:solidFill>
                  <a:srgbClr val="FF0000"/>
                </a:solidFill>
                <a:cs typeface="+mj-cs"/>
              </a:rPr>
              <a:t>Ontspanningsoefeningen Basisvers</a:t>
            </a:r>
            <a:br>
              <a:rPr lang="nl-NL" sz="3200" b="1" dirty="0" smtClean="0">
                <a:solidFill>
                  <a:srgbClr val="FF0000"/>
                </a:solidFill>
                <a:cs typeface="+mj-cs"/>
              </a:rPr>
            </a:br>
            <a:r>
              <a:rPr lang="nl-NL" sz="3200" b="1" dirty="0" smtClean="0">
                <a:solidFill>
                  <a:srgbClr val="FF0000"/>
                </a:solidFill>
                <a:cs typeface="+mj-cs"/>
              </a:rPr>
              <a:t>op website: basisvers.nl</a:t>
            </a:r>
            <a:endParaRPr lang="nl-NL" sz="3200" dirty="0" smtClean="0">
              <a:solidFill>
                <a:srgbClr val="FF0000"/>
              </a:solidFill>
              <a:cs typeface="+mj-cs"/>
            </a:endParaRPr>
          </a:p>
        </p:txBody>
      </p:sp>
      <p:sp>
        <p:nvSpPr>
          <p:cNvPr id="3" name="Tijdelijke aanduiding voor inhoud 2"/>
          <p:cNvSpPr>
            <a:spLocks noGrp="1"/>
          </p:cNvSpPr>
          <p:nvPr>
            <p:ph idx="1"/>
          </p:nvPr>
        </p:nvSpPr>
        <p:spPr>
          <a:xfrm>
            <a:off x="0" y="1484313"/>
            <a:ext cx="8893175" cy="5184775"/>
          </a:xfrm>
        </p:spPr>
        <p:txBody>
          <a:bodyPr>
            <a:normAutofit fontScale="77500" lnSpcReduction="20000"/>
          </a:bodyPr>
          <a:lstStyle/>
          <a:p>
            <a:pPr eaLnBrk="1" hangingPunct="1">
              <a:defRPr/>
            </a:pPr>
            <a:endParaRPr lang="nl-NL" sz="2400" dirty="0" smtClean="0">
              <a:cs typeface="+mn-cs"/>
            </a:endParaRPr>
          </a:p>
          <a:p>
            <a:pPr eaLnBrk="1" hangingPunct="1">
              <a:defRPr/>
            </a:pPr>
            <a:r>
              <a:rPr lang="nl-NL" sz="3600" dirty="0" smtClean="0">
                <a:cs typeface="+mn-cs"/>
              </a:rPr>
              <a:t>Les 2: Buikademhaling </a:t>
            </a:r>
          </a:p>
          <a:p>
            <a:pPr eaLnBrk="1" hangingPunct="1">
              <a:defRPr/>
            </a:pPr>
            <a:r>
              <a:rPr lang="nl-NL" sz="3600" dirty="0" smtClean="0">
                <a:cs typeface="+mn-cs"/>
              </a:rPr>
              <a:t>Les 3: Mindfulnessoefening </a:t>
            </a:r>
          </a:p>
          <a:p>
            <a:pPr eaLnBrk="1" hangingPunct="1">
              <a:defRPr/>
            </a:pPr>
            <a:r>
              <a:rPr lang="nl-NL" sz="3600" dirty="0" smtClean="0">
                <a:cs typeface="+mn-cs"/>
              </a:rPr>
              <a:t>Les 4: Progressieve Spierontspanning </a:t>
            </a:r>
          </a:p>
          <a:p>
            <a:pPr eaLnBrk="1" hangingPunct="1">
              <a:defRPr/>
            </a:pPr>
            <a:r>
              <a:rPr lang="nl-NL" sz="3600" dirty="0" smtClean="0">
                <a:cs typeface="+mn-cs"/>
              </a:rPr>
              <a:t>Les 5: Het strand (op website mijn eigen tuin)</a:t>
            </a:r>
          </a:p>
          <a:p>
            <a:pPr eaLnBrk="1" hangingPunct="1">
              <a:defRPr/>
            </a:pPr>
            <a:r>
              <a:rPr lang="nl-NL" sz="3600" dirty="0" smtClean="0">
                <a:cs typeface="+mn-cs"/>
              </a:rPr>
              <a:t>Les 6: Muziek (op website: vogels/stromend water; don’t worry be happy) en de veilige plek</a:t>
            </a:r>
          </a:p>
          <a:p>
            <a:pPr eaLnBrk="1" hangingPunct="1">
              <a:defRPr/>
            </a:pPr>
            <a:r>
              <a:rPr lang="nl-NL" sz="3600" dirty="0" smtClean="0">
                <a:cs typeface="+mn-cs"/>
              </a:rPr>
              <a:t>Les 7: Adem met coping</a:t>
            </a:r>
          </a:p>
          <a:p>
            <a:pPr eaLnBrk="1" hangingPunct="1">
              <a:defRPr/>
            </a:pPr>
            <a:r>
              <a:rPr lang="nl-NL" sz="3600" dirty="0" smtClean="0">
                <a:cs typeface="+mn-cs"/>
              </a:rPr>
              <a:t>Les 8: Mindfulnessoefening</a:t>
            </a:r>
          </a:p>
          <a:p>
            <a:pPr eaLnBrk="1" hangingPunct="1">
              <a:defRPr/>
            </a:pPr>
            <a:r>
              <a:rPr lang="nl-NL" sz="3600" dirty="0" smtClean="0">
                <a:cs typeface="+mn-cs"/>
              </a:rPr>
              <a:t>Les 9: Losschudoefening</a:t>
            </a:r>
          </a:p>
          <a:p>
            <a:pPr eaLnBrk="1" hangingPunct="1">
              <a:defRPr/>
            </a:pPr>
            <a:r>
              <a:rPr lang="nl-NL" sz="3600" dirty="0" smtClean="0">
                <a:cs typeface="+mn-cs"/>
              </a:rPr>
              <a:t>Les 10: Bubbels en snoepgoed</a:t>
            </a:r>
          </a:p>
          <a:p>
            <a:pPr marL="0" indent="0" eaLnBrk="1" hangingPunct="1">
              <a:buFontTx/>
              <a:buNone/>
              <a:defRPr/>
            </a:pPr>
            <a:r>
              <a:rPr lang="nl-NL" sz="2400" dirty="0" smtClean="0">
                <a:cs typeface="+mn-cs"/>
              </a:rPr>
              <a:t> </a:t>
            </a:r>
          </a:p>
          <a:p>
            <a:pPr eaLnBrk="1" hangingPunct="1">
              <a:defRPr/>
            </a:pPr>
            <a:endParaRPr lang="nl-NL" dirty="0" smtClean="0">
              <a:cs typeface="+mn-cs"/>
            </a:endParaRPr>
          </a:p>
        </p:txBody>
      </p:sp>
    </p:spTree>
    <p:extLst>
      <p:ext uri="{BB962C8B-B14F-4D97-AF65-F5344CB8AC3E}">
        <p14:creationId xmlns:p14="http://schemas.microsoft.com/office/powerpoint/2010/main" val="37719054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3"/>
          </p:nvPr>
        </p:nvSpPr>
        <p:spPr>
          <a:xfrm>
            <a:off x="324465" y="1634070"/>
            <a:ext cx="8495070" cy="4563529"/>
          </a:xfrm>
        </p:spPr>
        <p:txBody>
          <a:bodyPr>
            <a:normAutofit fontScale="92500" lnSpcReduction="10000"/>
          </a:bodyPr>
          <a:lstStyle/>
          <a:p>
            <a:pPr marL="285750" indent="-285750">
              <a:buFont typeface="Arial" panose="020B0604020202020204" pitchFamily="34" charset="0"/>
              <a:buChar char="•"/>
            </a:pPr>
            <a:r>
              <a:rPr lang="nl-NL" dirty="0" smtClean="0"/>
              <a:t>Stress </a:t>
            </a:r>
            <a:r>
              <a:rPr lang="nl-NL" dirty="0" smtClean="0">
                <a:sym typeface="Wingdings" panose="05000000000000000000" pitchFamily="2" charset="2"/>
              </a:rPr>
              <a:t>heeft invloed op ademhaling. Oppervlakkig.</a:t>
            </a:r>
          </a:p>
          <a:p>
            <a:pPr marL="285750" indent="-285750">
              <a:buFont typeface="Arial" panose="020B0604020202020204" pitchFamily="34" charset="0"/>
              <a:buChar char="•"/>
            </a:pPr>
            <a:r>
              <a:rPr lang="nl-NL" dirty="0" smtClean="0">
                <a:sym typeface="Wingdings" panose="05000000000000000000" pitchFamily="2" charset="2"/>
              </a:rPr>
              <a:t>Gevolg: disbalans CO2 / Zuurstof huishouding  klachten (duizelig, hardkloppingen, hoofdpijn, pijn, zweten) en onrust.</a:t>
            </a:r>
          </a:p>
          <a:p>
            <a:pPr marL="285750" indent="-285750">
              <a:buFont typeface="Arial" panose="020B0604020202020204" pitchFamily="34" charset="0"/>
              <a:buChar char="•"/>
            </a:pPr>
            <a:endParaRPr lang="nl-NL" dirty="0">
              <a:sym typeface="Wingdings" panose="05000000000000000000" pitchFamily="2" charset="2"/>
            </a:endParaRPr>
          </a:p>
          <a:p>
            <a:pPr marL="285750" indent="-285750">
              <a:buFont typeface="Arial" panose="020B0604020202020204" pitchFamily="34" charset="0"/>
              <a:buChar char="•"/>
            </a:pPr>
            <a:r>
              <a:rPr lang="nl-NL" dirty="0" smtClean="0">
                <a:sym typeface="Wingdings" panose="05000000000000000000" pitchFamily="2" charset="2"/>
              </a:rPr>
              <a:t>Ademen:</a:t>
            </a:r>
          </a:p>
          <a:p>
            <a:pPr marL="573750" lvl="1" indent="-285750"/>
            <a:r>
              <a:rPr lang="nl-NL" dirty="0" smtClean="0">
                <a:sym typeface="Wingdings" panose="05000000000000000000" pitchFamily="2" charset="2"/>
              </a:rPr>
              <a:t>Adem door je neus</a:t>
            </a:r>
          </a:p>
          <a:p>
            <a:pPr marL="573750" lvl="1" indent="-285750"/>
            <a:r>
              <a:rPr lang="nl-NL" dirty="0" smtClean="0">
                <a:sym typeface="Wingdings" panose="05000000000000000000" pitchFamily="2" charset="2"/>
              </a:rPr>
              <a:t>Adem door je buik</a:t>
            </a:r>
          </a:p>
          <a:p>
            <a:pPr marL="573750" lvl="1" indent="-285750"/>
            <a:r>
              <a:rPr lang="nl-NL" dirty="0" smtClean="0">
                <a:sym typeface="Wingdings" panose="05000000000000000000" pitchFamily="2" charset="2"/>
              </a:rPr>
              <a:t>Adem ontspannen (3 sec. in. – houd vast – 4 sec. uit – houd vast)</a:t>
            </a:r>
          </a:p>
          <a:p>
            <a:pPr marL="573750" lvl="1" indent="-285750"/>
            <a:endParaRPr lang="nl-NL" dirty="0"/>
          </a:p>
        </p:txBody>
      </p:sp>
      <p:sp>
        <p:nvSpPr>
          <p:cNvPr id="5" name="Titel 4"/>
          <p:cNvSpPr>
            <a:spLocks noGrp="1"/>
          </p:cNvSpPr>
          <p:nvPr>
            <p:ph type="title"/>
          </p:nvPr>
        </p:nvSpPr>
        <p:spPr/>
        <p:txBody>
          <a:bodyPr/>
          <a:lstStyle/>
          <a:p>
            <a:r>
              <a:rPr lang="nl-NL" b="1" dirty="0" smtClean="0">
                <a:solidFill>
                  <a:srgbClr val="FF0000"/>
                </a:solidFill>
              </a:rPr>
              <a:t>Ademen</a:t>
            </a:r>
            <a:endParaRPr lang="nl-NL" b="1" dirty="0">
              <a:solidFill>
                <a:srgbClr val="FF0000"/>
              </a:solidFill>
            </a:endParaRPr>
          </a:p>
        </p:txBody>
      </p:sp>
    </p:spTree>
    <p:extLst>
      <p:ext uri="{BB962C8B-B14F-4D97-AF65-F5344CB8AC3E}">
        <p14:creationId xmlns:p14="http://schemas.microsoft.com/office/powerpoint/2010/main" val="3999042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85874" y="4457700"/>
            <a:ext cx="5419726" cy="369332"/>
          </a:xfrm>
          <a:prstGeom prst="rect">
            <a:avLst/>
          </a:prstGeom>
          <a:noFill/>
        </p:spPr>
        <p:txBody>
          <a:bodyPr wrap="square" rtlCol="0">
            <a:spAutoFit/>
          </a:bodyPr>
          <a:lstStyle/>
          <a:p>
            <a:r>
              <a:rPr lang="nl-NL" dirty="0" smtClean="0"/>
              <a:t>Hoe adem ik nu? Via mijn buik of borst?</a:t>
            </a:r>
            <a:endParaRPr lang="nl-NL" dirty="0"/>
          </a:p>
        </p:txBody>
      </p:sp>
      <p:sp>
        <p:nvSpPr>
          <p:cNvPr id="5" name="Tekstvak 4"/>
          <p:cNvSpPr txBox="1"/>
          <p:nvPr/>
        </p:nvSpPr>
        <p:spPr>
          <a:xfrm>
            <a:off x="1676399" y="4998085"/>
            <a:ext cx="5419726" cy="369332"/>
          </a:xfrm>
          <a:prstGeom prst="rect">
            <a:avLst/>
          </a:prstGeom>
          <a:noFill/>
        </p:spPr>
        <p:txBody>
          <a:bodyPr wrap="square" rtlCol="0">
            <a:spAutoFit/>
          </a:bodyPr>
          <a:lstStyle/>
          <a:p>
            <a:r>
              <a:rPr lang="nl-NL" dirty="0" smtClean="0"/>
              <a:t>Adem ik snel of langzaam?</a:t>
            </a:r>
            <a:endParaRPr lang="nl-NL" dirty="0"/>
          </a:p>
        </p:txBody>
      </p:sp>
      <p:sp>
        <p:nvSpPr>
          <p:cNvPr id="6" name="Wolkvormige toelichting 5"/>
          <p:cNvSpPr/>
          <p:nvPr/>
        </p:nvSpPr>
        <p:spPr>
          <a:xfrm>
            <a:off x="2590801" y="406401"/>
            <a:ext cx="3781425" cy="35941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smtClean="0">
                <a:latin typeface="Rockwell" panose="02060603020205020403" pitchFamily="18" charset="0"/>
              </a:rPr>
              <a:t>Ademen…</a:t>
            </a:r>
            <a:endParaRPr lang="nl-NL" sz="3600" dirty="0">
              <a:latin typeface="Rockwell" panose="02060603020205020403" pitchFamily="18" charset="0"/>
            </a:endParaRPr>
          </a:p>
        </p:txBody>
      </p:sp>
      <p:sp>
        <p:nvSpPr>
          <p:cNvPr id="7" name="Tekstvak 6"/>
          <p:cNvSpPr txBox="1"/>
          <p:nvPr/>
        </p:nvSpPr>
        <p:spPr>
          <a:xfrm>
            <a:off x="2371724" y="5501803"/>
            <a:ext cx="5419726" cy="369332"/>
          </a:xfrm>
          <a:prstGeom prst="rect">
            <a:avLst/>
          </a:prstGeom>
          <a:noFill/>
        </p:spPr>
        <p:txBody>
          <a:bodyPr wrap="square" rtlCol="0">
            <a:spAutoFit/>
          </a:bodyPr>
          <a:lstStyle/>
          <a:p>
            <a:r>
              <a:rPr lang="nl-NL" dirty="0" smtClean="0"/>
              <a:t>Waar voel ik het in mijn lichaam?</a:t>
            </a:r>
            <a:endParaRPr lang="nl-NL" dirty="0"/>
          </a:p>
        </p:txBody>
      </p:sp>
      <p:sp>
        <p:nvSpPr>
          <p:cNvPr id="8" name="Tekstvak 7"/>
          <p:cNvSpPr txBox="1"/>
          <p:nvPr/>
        </p:nvSpPr>
        <p:spPr>
          <a:xfrm>
            <a:off x="3000374" y="5985519"/>
            <a:ext cx="5419726" cy="369332"/>
          </a:xfrm>
          <a:prstGeom prst="rect">
            <a:avLst/>
          </a:prstGeom>
          <a:noFill/>
        </p:spPr>
        <p:txBody>
          <a:bodyPr wrap="square" rtlCol="0">
            <a:spAutoFit/>
          </a:bodyPr>
          <a:lstStyle/>
          <a:p>
            <a:r>
              <a:rPr lang="nl-NL" dirty="0" smtClean="0"/>
              <a:t>Is de lucht warm of koud?</a:t>
            </a:r>
            <a:endParaRPr lang="nl-NL" dirty="0"/>
          </a:p>
        </p:txBody>
      </p:sp>
      <p:sp>
        <p:nvSpPr>
          <p:cNvPr id="9" name="Tekstvak 8"/>
          <p:cNvSpPr txBox="1"/>
          <p:nvPr/>
        </p:nvSpPr>
        <p:spPr>
          <a:xfrm>
            <a:off x="4481512" y="6365557"/>
            <a:ext cx="5419726" cy="369332"/>
          </a:xfrm>
          <a:prstGeom prst="rect">
            <a:avLst/>
          </a:prstGeom>
          <a:noFill/>
        </p:spPr>
        <p:txBody>
          <a:bodyPr wrap="square" rtlCol="0">
            <a:spAutoFit/>
          </a:bodyPr>
          <a:lstStyle/>
          <a:p>
            <a:r>
              <a:rPr lang="nl-NL" dirty="0" smtClean="0"/>
              <a:t>Maak door te ademen ruimte voor emotie.</a:t>
            </a:r>
            <a:endParaRPr lang="nl-NL" dirty="0"/>
          </a:p>
        </p:txBody>
      </p:sp>
    </p:spTree>
    <p:extLst>
      <p:ext uri="{BB962C8B-B14F-4D97-AF65-F5344CB8AC3E}">
        <p14:creationId xmlns:p14="http://schemas.microsoft.com/office/powerpoint/2010/main" val="668718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b="1" dirty="0" smtClean="0">
                <a:solidFill>
                  <a:srgbClr val="FF0000"/>
                </a:solidFill>
              </a:rPr>
              <a:t>Ontspanningsoefening 1: Buikademhaling</a:t>
            </a:r>
            <a:endParaRPr lang="nl-NL" sz="3600" b="1" dirty="0">
              <a:solidFill>
                <a:srgbClr val="FF0000"/>
              </a:solidFill>
            </a:endParaRPr>
          </a:p>
        </p:txBody>
      </p:sp>
      <p:sp>
        <p:nvSpPr>
          <p:cNvPr id="3" name="Tijdelijke aanduiding voor inhoud 2"/>
          <p:cNvSpPr>
            <a:spLocks noGrp="1"/>
          </p:cNvSpPr>
          <p:nvPr>
            <p:ph idx="1"/>
          </p:nvPr>
        </p:nvSpPr>
        <p:spPr/>
        <p:txBody>
          <a:bodyPr/>
          <a:lstStyle/>
          <a:p>
            <a:pPr marL="285750" indent="-285750">
              <a:buFontTx/>
              <a:buChar char="-"/>
            </a:pPr>
            <a:r>
              <a:rPr lang="nl-NL" dirty="0" smtClean="0"/>
              <a:t>Linkerhand op je buik</a:t>
            </a:r>
          </a:p>
          <a:p>
            <a:pPr marL="285750" indent="-285750">
              <a:buFontTx/>
              <a:buChar char="-"/>
            </a:pPr>
            <a:r>
              <a:rPr lang="nl-NL" dirty="0" smtClean="0"/>
              <a:t>Rechterhand op je borst</a:t>
            </a:r>
          </a:p>
          <a:p>
            <a:pPr marL="285750" indent="-285750">
              <a:buFontTx/>
              <a:buChar char="-"/>
            </a:pPr>
            <a:r>
              <a:rPr lang="nl-NL" dirty="0" smtClean="0"/>
              <a:t>Adem 4 tellen door je neus in. Je buik zet uit.</a:t>
            </a:r>
          </a:p>
          <a:p>
            <a:pPr marL="285750" indent="-285750">
              <a:buFontTx/>
              <a:buChar char="-"/>
            </a:pPr>
            <a:r>
              <a:rPr lang="nl-NL" dirty="0" smtClean="0"/>
              <a:t>Houd je adem 1 tel vast.</a:t>
            </a:r>
          </a:p>
          <a:p>
            <a:pPr marL="285750" indent="-285750">
              <a:buFontTx/>
              <a:buChar char="-"/>
            </a:pPr>
            <a:r>
              <a:rPr lang="nl-NL" dirty="0" smtClean="0"/>
              <a:t>Adem 4 tellen uit. Voel je buik weer dalen. </a:t>
            </a:r>
          </a:p>
          <a:p>
            <a:pPr marL="285750" indent="-285750">
              <a:buFontTx/>
              <a:buChar char="-"/>
            </a:pPr>
            <a:r>
              <a:rPr lang="nl-NL" dirty="0" smtClean="0"/>
              <a:t>Je borst beweegt niet. </a:t>
            </a:r>
            <a:endParaRPr lang="nl-NL" dirty="0"/>
          </a:p>
        </p:txBody>
      </p:sp>
      <p:pic>
        <p:nvPicPr>
          <p:cNvPr id="15362" name="Picture 2" descr="Afbeeldingsresultaat voor headspace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223" y="4613364"/>
            <a:ext cx="1653605" cy="2244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4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FF0000"/>
                </a:solidFill>
              </a:rPr>
              <a:t>Besef van Kwetsbaarheid</a:t>
            </a:r>
            <a:endParaRPr lang="nl-NL" b="1" dirty="0">
              <a:solidFill>
                <a:srgbClr val="FF0000"/>
              </a:solidFill>
            </a:endParaRPr>
          </a:p>
        </p:txBody>
      </p:sp>
      <p:sp>
        <p:nvSpPr>
          <p:cNvPr id="3" name="Tijdelijke aanduiding voor inhoud 2"/>
          <p:cNvSpPr>
            <a:spLocks noGrp="1"/>
          </p:cNvSpPr>
          <p:nvPr>
            <p:ph idx="1"/>
          </p:nvPr>
        </p:nvSpPr>
        <p:spPr>
          <a:xfrm>
            <a:off x="457200" y="1600200"/>
            <a:ext cx="8534400" cy="5257800"/>
          </a:xfrm>
        </p:spPr>
        <p:txBody>
          <a:bodyPr/>
          <a:lstStyle/>
          <a:p>
            <a:pPr>
              <a:defRPr/>
            </a:pPr>
            <a:r>
              <a:rPr lang="nl-NL" dirty="0" smtClean="0"/>
              <a:t>Emotie Regulatie Stoornis</a:t>
            </a:r>
          </a:p>
          <a:p>
            <a:pPr>
              <a:defRPr/>
            </a:pPr>
            <a:r>
              <a:rPr lang="nl-NL" dirty="0" smtClean="0"/>
              <a:t>Instabiliteit</a:t>
            </a:r>
            <a:r>
              <a:rPr lang="nl-NL" dirty="0"/>
              <a:t> </a:t>
            </a:r>
            <a:r>
              <a:rPr lang="nl-NL" dirty="0" smtClean="0"/>
              <a:t>in: gevoelens, gedachten, gedrag met grote gevolgen voor zelfbeeld, contacten met anderen en werk/opleiding/dagelijkse bezigheden</a:t>
            </a:r>
          </a:p>
          <a:p>
            <a:pPr>
              <a:defRPr/>
            </a:pPr>
            <a:r>
              <a:rPr lang="nl-NL" dirty="0" smtClean="0"/>
              <a:t>Patronen </a:t>
            </a:r>
            <a:r>
              <a:rPr lang="nl-NL" dirty="0" err="1" smtClean="0"/>
              <a:t>triggeren</a:t>
            </a:r>
            <a:r>
              <a:rPr lang="nl-NL" dirty="0" smtClean="0"/>
              <a:t> de emoties</a:t>
            </a:r>
          </a:p>
          <a:p>
            <a:pPr>
              <a:defRPr/>
            </a:pPr>
            <a:r>
              <a:rPr lang="nl-NL" dirty="0" smtClean="0"/>
              <a:t>Bio-</a:t>
            </a:r>
            <a:r>
              <a:rPr lang="nl-NL" dirty="0" err="1" smtClean="0"/>
              <a:t>Psycho</a:t>
            </a:r>
            <a:r>
              <a:rPr lang="nl-NL" dirty="0" smtClean="0"/>
              <a:t>-Sociale theorie</a:t>
            </a:r>
          </a:p>
          <a:p>
            <a:pPr>
              <a:defRPr/>
            </a:pPr>
            <a:r>
              <a:rPr lang="nl-NL" dirty="0" smtClean="0"/>
              <a:t>Voorlichting via boeken, internet en </a:t>
            </a:r>
            <a:r>
              <a:rPr lang="nl-NL" dirty="0" err="1" smtClean="0"/>
              <a:t>patienten</a:t>
            </a:r>
            <a:r>
              <a:rPr lang="nl-NL" dirty="0" smtClean="0"/>
              <a:t>/familieverenigingen</a:t>
            </a:r>
            <a:endParaRPr lang="nl-NL" dirty="0"/>
          </a:p>
        </p:txBody>
      </p:sp>
    </p:spTree>
    <p:extLst>
      <p:ext uri="{BB962C8B-B14F-4D97-AF65-F5344CB8AC3E}">
        <p14:creationId xmlns:p14="http://schemas.microsoft.com/office/powerpoint/2010/main" val="26474278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8913"/>
            <a:ext cx="9144000" cy="936625"/>
          </a:xfrm>
        </p:spPr>
        <p:txBody>
          <a:bodyPr>
            <a:normAutofit/>
          </a:bodyPr>
          <a:lstStyle/>
          <a:p>
            <a:pPr>
              <a:defRPr/>
            </a:pPr>
            <a:r>
              <a:rPr lang="nl-NL" sz="3600" b="1" dirty="0" smtClean="0">
                <a:solidFill>
                  <a:srgbClr val="FF0000"/>
                </a:solidFill>
              </a:rPr>
              <a:t>Emotie </a:t>
            </a:r>
            <a:r>
              <a:rPr lang="nl-NL" sz="3600" b="1" dirty="0">
                <a:solidFill>
                  <a:srgbClr val="FF0000"/>
                </a:solidFill>
              </a:rPr>
              <a:t>Regulatie </a:t>
            </a:r>
            <a:r>
              <a:rPr lang="nl-NL" sz="3600" b="1" dirty="0" smtClean="0">
                <a:solidFill>
                  <a:srgbClr val="FF0000"/>
                </a:solidFill>
              </a:rPr>
              <a:t>Stoornis</a:t>
            </a:r>
            <a:endParaRPr lang="nl-NL" sz="3600" b="1" dirty="0">
              <a:solidFill>
                <a:srgbClr val="FF0000"/>
              </a:solidFill>
            </a:endParaRPr>
          </a:p>
        </p:txBody>
      </p:sp>
      <p:sp>
        <p:nvSpPr>
          <p:cNvPr id="3" name="Tijdelijke aanduiding voor inhoud 2"/>
          <p:cNvSpPr>
            <a:spLocks noGrp="1"/>
          </p:cNvSpPr>
          <p:nvPr>
            <p:ph idx="1"/>
          </p:nvPr>
        </p:nvSpPr>
        <p:spPr>
          <a:xfrm>
            <a:off x="0" y="1405505"/>
            <a:ext cx="9144000" cy="5452495"/>
          </a:xfrm>
        </p:spPr>
        <p:txBody>
          <a:bodyPr/>
          <a:lstStyle/>
          <a:p>
            <a:pPr marL="514350" indent="-514350" eaLnBrk="1" hangingPunct="1">
              <a:lnSpc>
                <a:spcPct val="90000"/>
              </a:lnSpc>
              <a:buFontTx/>
              <a:buAutoNum type="arabicPeriod"/>
              <a:defRPr/>
            </a:pPr>
            <a:r>
              <a:rPr lang="nl-NL" dirty="0">
                <a:latin typeface="+mj-lt"/>
              </a:rPr>
              <a:t>Zeer hoge gevoeligheid voor emotionele prikkels (door schema’s/patronen)</a:t>
            </a:r>
          </a:p>
          <a:p>
            <a:pPr marL="0" indent="0" eaLnBrk="1" hangingPunct="1">
              <a:lnSpc>
                <a:spcPct val="90000"/>
              </a:lnSpc>
              <a:buNone/>
              <a:defRPr/>
            </a:pPr>
            <a:endParaRPr lang="nl-NL" dirty="0">
              <a:latin typeface="+mj-lt"/>
            </a:endParaRPr>
          </a:p>
          <a:p>
            <a:pPr marL="514350" indent="-514350" eaLnBrk="1" hangingPunct="1">
              <a:lnSpc>
                <a:spcPct val="90000"/>
              </a:lnSpc>
              <a:buFontTx/>
              <a:buAutoNum type="arabicPeriod"/>
              <a:defRPr/>
            </a:pPr>
            <a:r>
              <a:rPr lang="nl-NL" dirty="0">
                <a:latin typeface="+mj-lt"/>
              </a:rPr>
              <a:t>Zeer sterke reactie op emotionele prikkels</a:t>
            </a:r>
          </a:p>
          <a:p>
            <a:pPr marL="514350" indent="-514350" eaLnBrk="1" hangingPunct="1">
              <a:lnSpc>
                <a:spcPct val="90000"/>
              </a:lnSpc>
              <a:buFontTx/>
              <a:buAutoNum type="arabicPeriod"/>
              <a:defRPr/>
            </a:pPr>
            <a:endParaRPr lang="nl-NL" dirty="0">
              <a:latin typeface="+mj-lt"/>
            </a:endParaRPr>
          </a:p>
          <a:p>
            <a:pPr marL="0" indent="0" eaLnBrk="1" hangingPunct="1">
              <a:lnSpc>
                <a:spcPct val="90000"/>
              </a:lnSpc>
              <a:buFontTx/>
              <a:buNone/>
              <a:defRPr/>
            </a:pPr>
            <a:r>
              <a:rPr lang="nl-NL" dirty="0">
                <a:latin typeface="+mj-lt"/>
              </a:rPr>
              <a:t>3.  Een langzaam terugkeren </a:t>
            </a:r>
          </a:p>
          <a:p>
            <a:pPr marL="0" indent="0" eaLnBrk="1" hangingPunct="1">
              <a:lnSpc>
                <a:spcPct val="90000"/>
              </a:lnSpc>
              <a:buFontTx/>
              <a:buNone/>
              <a:defRPr/>
            </a:pPr>
            <a:r>
              <a:rPr lang="nl-NL" dirty="0">
                <a:latin typeface="+mj-lt"/>
              </a:rPr>
              <a:t>    naar het emotionele basisniveau </a:t>
            </a:r>
          </a:p>
          <a:p>
            <a:pPr marL="0" indent="0" eaLnBrk="1" hangingPunct="1">
              <a:lnSpc>
                <a:spcPct val="90000"/>
              </a:lnSpc>
              <a:buFontTx/>
              <a:buNone/>
              <a:defRPr/>
            </a:pPr>
            <a:r>
              <a:rPr lang="nl-NL" dirty="0">
                <a:latin typeface="+mj-lt"/>
              </a:rPr>
              <a:t>    na emotionele opwinding </a:t>
            </a:r>
          </a:p>
          <a:p>
            <a:pPr eaLnBrk="1" hangingPunct="1">
              <a:lnSpc>
                <a:spcPct val="90000"/>
              </a:lnSpc>
              <a:defRPr/>
            </a:pPr>
            <a:endParaRPr lang="nl-NL" dirty="0">
              <a:latin typeface="+mj-lt"/>
            </a:endParaRPr>
          </a:p>
          <a:p>
            <a:pPr marL="0" indent="0" eaLnBrk="1" hangingPunct="1">
              <a:lnSpc>
                <a:spcPct val="90000"/>
              </a:lnSpc>
              <a:buFontTx/>
              <a:buNone/>
              <a:defRPr/>
            </a:pPr>
            <a:r>
              <a:rPr lang="nl-NL" dirty="0">
                <a:latin typeface="+mj-lt"/>
                <a:cs typeface="Comic Sans MS"/>
              </a:rPr>
              <a:t>4. Hierdoor stapelen emoties gemakkelijk</a:t>
            </a:r>
          </a:p>
          <a:p>
            <a:pPr>
              <a:defRPr/>
            </a:pPr>
            <a:endParaRPr lang="nl-NL" dirty="0"/>
          </a:p>
        </p:txBody>
      </p:sp>
      <p:pic>
        <p:nvPicPr>
          <p:cNvPr id="44035" name="Picture 10" descr="Bekijk de afbeelding op ware groott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500438"/>
            <a:ext cx="1579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910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628775"/>
          </a:xfrm>
        </p:spPr>
        <p:txBody>
          <a:bodyPr/>
          <a:lstStyle/>
          <a:p>
            <a:pPr>
              <a:defRPr/>
            </a:pPr>
            <a:r>
              <a:rPr lang="nl-NL" sz="2400" b="1" dirty="0" smtClean="0">
                <a:solidFill>
                  <a:srgbClr val="FF0000"/>
                </a:solidFill>
              </a:rPr>
              <a:t>Emotie Regulatie Stoornis</a:t>
            </a:r>
            <a:br>
              <a:rPr lang="nl-NL" sz="2400" b="1" dirty="0" smtClean="0">
                <a:solidFill>
                  <a:srgbClr val="FF0000"/>
                </a:solidFill>
              </a:rPr>
            </a:br>
            <a:r>
              <a:rPr lang="nl-NL" sz="2000" i="1" dirty="0" smtClean="0"/>
              <a:t>ERS is een diepgaand patroon van instabiliteit in intermenselijke relaties, zelfbeeld en affecten en van duidelijke impulsiviteit, beginnen in de vroege volwassenheid en tot uiting komend in diverse situaties zoals blijkt uit vijf (of meer) van de volgende</a:t>
            </a:r>
            <a:r>
              <a:rPr lang="nl-NL" sz="2400" i="1" dirty="0" smtClean="0"/>
              <a:t>:</a:t>
            </a:r>
            <a:endParaRPr lang="nl-NL" sz="2400" dirty="0"/>
          </a:p>
        </p:txBody>
      </p:sp>
      <p:sp>
        <p:nvSpPr>
          <p:cNvPr id="3" name="Tijdelijke aanduiding voor inhoud 2"/>
          <p:cNvSpPr>
            <a:spLocks noGrp="1"/>
          </p:cNvSpPr>
          <p:nvPr>
            <p:ph idx="1"/>
          </p:nvPr>
        </p:nvSpPr>
        <p:spPr>
          <a:xfrm>
            <a:off x="179388" y="1628775"/>
            <a:ext cx="8785225" cy="5229225"/>
          </a:xfrm>
        </p:spPr>
        <p:txBody>
          <a:bodyPr/>
          <a:lstStyle/>
          <a:p>
            <a:pPr marL="457200" indent="-457200" eaLnBrk="1" hangingPunct="1">
              <a:buFont typeface="+mj-lt"/>
              <a:buAutoNum type="arabicPeriod"/>
              <a:defRPr/>
            </a:pPr>
            <a:r>
              <a:rPr lang="nl-NL" sz="2400" dirty="0" smtClean="0"/>
              <a:t>Bang </a:t>
            </a:r>
            <a:r>
              <a:rPr lang="nl-NL" sz="2400" dirty="0"/>
              <a:t>om </a:t>
            </a:r>
            <a:r>
              <a:rPr lang="nl-NL" sz="2400" b="1" dirty="0"/>
              <a:t>in de steek gelaten</a:t>
            </a:r>
            <a:r>
              <a:rPr lang="nl-NL" sz="2400" dirty="0"/>
              <a:t> te </a:t>
            </a:r>
            <a:r>
              <a:rPr lang="nl-NL" sz="2400" dirty="0" smtClean="0"/>
              <a:t>worden en alles doen om dat te voorkomen</a:t>
            </a:r>
            <a:endParaRPr lang="nl-NL" sz="2400" dirty="0"/>
          </a:p>
          <a:p>
            <a:pPr marL="457200" indent="-457200" eaLnBrk="1" hangingPunct="1">
              <a:buFont typeface="+mj-lt"/>
              <a:buAutoNum type="arabicPeriod"/>
              <a:defRPr/>
            </a:pPr>
            <a:r>
              <a:rPr lang="nl-NL" sz="2400" dirty="0" smtClean="0"/>
              <a:t>Instabiele relaties met anderen, anderen kleineren/idealiseren</a:t>
            </a:r>
            <a:endParaRPr lang="nl-NL" sz="2400" dirty="0"/>
          </a:p>
          <a:p>
            <a:pPr marL="457200" indent="-457200" eaLnBrk="1" hangingPunct="1">
              <a:buFont typeface="+mj-lt"/>
              <a:buAutoNum type="arabicPeriod"/>
              <a:defRPr/>
            </a:pPr>
            <a:r>
              <a:rPr lang="nl-NL" sz="2400" b="1" dirty="0" smtClean="0"/>
              <a:t>Wisselend zelfbeeld, </a:t>
            </a:r>
            <a:r>
              <a:rPr lang="nl-NL" sz="2400" dirty="0" smtClean="0"/>
              <a:t>negatief of opgeblazen</a:t>
            </a:r>
            <a:endParaRPr lang="nl-NL" sz="2400" dirty="0"/>
          </a:p>
          <a:p>
            <a:pPr marL="457200" indent="-457200" eaLnBrk="1" hangingPunct="1">
              <a:buFont typeface="+mj-lt"/>
              <a:buAutoNum type="arabicPeriod"/>
              <a:defRPr/>
            </a:pPr>
            <a:r>
              <a:rPr lang="nl-NL" sz="2400" b="1" dirty="0" smtClean="0"/>
              <a:t>Impulsiviteit in gedrag</a:t>
            </a:r>
            <a:r>
              <a:rPr lang="nl-NL" sz="2400" dirty="0" smtClean="0"/>
              <a:t>, bv drugs, seks, roekeloos rijden</a:t>
            </a:r>
            <a:endParaRPr lang="nl-NL" sz="2400" dirty="0"/>
          </a:p>
          <a:p>
            <a:pPr marL="457200" indent="-457200" eaLnBrk="1" hangingPunct="1">
              <a:buFont typeface="+mj-lt"/>
              <a:buAutoNum type="arabicPeriod"/>
              <a:defRPr/>
            </a:pPr>
            <a:r>
              <a:rPr lang="nl-NL" sz="2400" dirty="0" smtClean="0"/>
              <a:t>Regelmatig </a:t>
            </a:r>
            <a:r>
              <a:rPr lang="nl-NL" sz="2400" b="1" dirty="0" err="1" smtClean="0"/>
              <a:t>suicidaal</a:t>
            </a:r>
            <a:r>
              <a:rPr lang="nl-NL" sz="2400" b="1" dirty="0" smtClean="0"/>
              <a:t> gedrag </a:t>
            </a:r>
            <a:r>
              <a:rPr lang="nl-NL" sz="2400" dirty="0" smtClean="0"/>
              <a:t>of dreiging daarmee </a:t>
            </a:r>
            <a:r>
              <a:rPr lang="nl-NL" sz="2400" dirty="0"/>
              <a:t>of automutilatie</a:t>
            </a:r>
          </a:p>
          <a:p>
            <a:pPr marL="457200" indent="-457200" eaLnBrk="1" hangingPunct="1">
              <a:lnSpc>
                <a:spcPct val="90000"/>
              </a:lnSpc>
              <a:buFont typeface="+mj-lt"/>
              <a:buAutoNum type="arabicPeriod"/>
              <a:defRPr/>
            </a:pPr>
            <a:r>
              <a:rPr lang="nl-NL" sz="2400" b="1" dirty="0" smtClean="0"/>
              <a:t>Stemmingswisselingen</a:t>
            </a:r>
            <a:r>
              <a:rPr lang="nl-NL" sz="2400" dirty="0" smtClean="0"/>
              <a:t> in reactie op gebeurtenissen</a:t>
            </a:r>
            <a:endParaRPr lang="nl-NL" sz="2400" dirty="0"/>
          </a:p>
          <a:p>
            <a:pPr marL="457200" indent="-457200" eaLnBrk="1" hangingPunct="1">
              <a:lnSpc>
                <a:spcPct val="90000"/>
              </a:lnSpc>
              <a:buFont typeface="+mj-lt"/>
              <a:buAutoNum type="arabicPeriod"/>
              <a:defRPr/>
            </a:pPr>
            <a:r>
              <a:rPr lang="nl-NL" sz="2400" dirty="0"/>
              <a:t>Chronisch gevoel van </a:t>
            </a:r>
            <a:r>
              <a:rPr lang="nl-NL" sz="2400" b="1" dirty="0"/>
              <a:t>leegte</a:t>
            </a:r>
          </a:p>
          <a:p>
            <a:pPr marL="457200" indent="-457200" eaLnBrk="1" hangingPunct="1">
              <a:lnSpc>
                <a:spcPct val="90000"/>
              </a:lnSpc>
              <a:buFont typeface="+mj-lt"/>
              <a:buAutoNum type="arabicPeriod"/>
              <a:defRPr/>
            </a:pPr>
            <a:r>
              <a:rPr lang="nl-NL" sz="2400" dirty="0"/>
              <a:t>Inadequate, intense </a:t>
            </a:r>
            <a:r>
              <a:rPr lang="nl-NL" sz="2400" b="1" dirty="0"/>
              <a:t>woede</a:t>
            </a:r>
            <a:r>
              <a:rPr lang="nl-NL" sz="2400" dirty="0"/>
              <a:t>, of moeite kwaadheid te beheersen</a:t>
            </a:r>
          </a:p>
          <a:p>
            <a:pPr marL="457200" indent="-457200" eaLnBrk="1" hangingPunct="1">
              <a:lnSpc>
                <a:spcPct val="90000"/>
              </a:lnSpc>
              <a:buFont typeface="+mj-lt"/>
              <a:buAutoNum type="arabicPeriod"/>
              <a:defRPr/>
            </a:pPr>
            <a:r>
              <a:rPr lang="nl-NL" sz="2400" dirty="0"/>
              <a:t>Voorbijgaande, aan stress gebonden </a:t>
            </a:r>
            <a:r>
              <a:rPr lang="nl-NL" sz="2400" b="1" dirty="0" err="1"/>
              <a:t>paranoide</a:t>
            </a:r>
            <a:r>
              <a:rPr lang="nl-NL" sz="2400" b="1" dirty="0"/>
              <a:t> </a:t>
            </a:r>
            <a:r>
              <a:rPr lang="nl-NL" sz="2400" dirty="0" err="1"/>
              <a:t>ideeen</a:t>
            </a:r>
            <a:r>
              <a:rPr lang="nl-NL" sz="2400" dirty="0"/>
              <a:t> of ernstige </a:t>
            </a:r>
            <a:r>
              <a:rPr lang="nl-NL" sz="2400" b="1" dirty="0" err="1"/>
              <a:t>dissociatieve</a:t>
            </a:r>
            <a:r>
              <a:rPr lang="nl-NL" sz="2400" b="1" dirty="0"/>
              <a:t> </a:t>
            </a:r>
            <a:r>
              <a:rPr lang="nl-NL" sz="2400" dirty="0"/>
              <a:t> verschijnselen.</a:t>
            </a:r>
          </a:p>
          <a:p>
            <a:pPr>
              <a:defRPr/>
            </a:pPr>
            <a:endParaRPr lang="nl-NL" dirty="0"/>
          </a:p>
        </p:txBody>
      </p:sp>
    </p:spTree>
    <p:extLst>
      <p:ext uri="{BB962C8B-B14F-4D97-AF65-F5344CB8AC3E}">
        <p14:creationId xmlns:p14="http://schemas.microsoft.com/office/powerpoint/2010/main" val="28973424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FF0000"/>
                </a:solidFill>
              </a:rPr>
              <a:t>4 probleemgebieden bij ERS</a:t>
            </a:r>
            <a:endParaRPr lang="nl-NL" b="1" dirty="0">
              <a:solidFill>
                <a:srgbClr val="FF0000"/>
              </a:solidFill>
            </a:endParaRPr>
          </a:p>
        </p:txBody>
      </p:sp>
      <p:sp>
        <p:nvSpPr>
          <p:cNvPr id="3" name="Tijdelijke aanduiding voor inhoud 2"/>
          <p:cNvSpPr>
            <a:spLocks noGrp="1"/>
          </p:cNvSpPr>
          <p:nvPr>
            <p:ph idx="1"/>
          </p:nvPr>
        </p:nvSpPr>
        <p:spPr/>
        <p:txBody>
          <a:bodyPr/>
          <a:lstStyle/>
          <a:p>
            <a:pPr marL="0" indent="0">
              <a:buFontTx/>
              <a:buNone/>
              <a:defRPr/>
            </a:pPr>
            <a:r>
              <a:rPr lang="nl-NL" b="1" dirty="0" smtClean="0"/>
              <a:t>Instabiliteit in:</a:t>
            </a:r>
          </a:p>
          <a:p>
            <a:pPr marL="0" indent="0">
              <a:buFontTx/>
              <a:buNone/>
              <a:defRPr/>
            </a:pPr>
            <a:endParaRPr lang="nl-NL" dirty="0"/>
          </a:p>
          <a:p>
            <a:pPr>
              <a:defRPr/>
            </a:pPr>
            <a:r>
              <a:rPr lang="nl-NL" dirty="0" smtClean="0"/>
              <a:t>Emoties </a:t>
            </a:r>
          </a:p>
          <a:p>
            <a:pPr>
              <a:defRPr/>
            </a:pPr>
            <a:r>
              <a:rPr lang="nl-NL" dirty="0" smtClean="0"/>
              <a:t>Gedrag</a:t>
            </a:r>
          </a:p>
          <a:p>
            <a:pPr>
              <a:defRPr/>
            </a:pPr>
            <a:r>
              <a:rPr lang="nl-NL" dirty="0" smtClean="0"/>
              <a:t>Zelfbeeld </a:t>
            </a:r>
          </a:p>
          <a:p>
            <a:pPr>
              <a:defRPr/>
            </a:pPr>
            <a:r>
              <a:rPr lang="nl-NL" dirty="0" smtClean="0"/>
              <a:t>Relaties </a:t>
            </a:r>
            <a:endParaRPr lang="nl-NL" dirty="0"/>
          </a:p>
        </p:txBody>
      </p:sp>
      <p:pic>
        <p:nvPicPr>
          <p:cNvPr id="4" name="Afbeelding 3"/>
          <p:cNvPicPr>
            <a:picLocks noChangeAspect="1"/>
          </p:cNvPicPr>
          <p:nvPr/>
        </p:nvPicPr>
        <p:blipFill>
          <a:blip r:embed="rId2"/>
          <a:stretch>
            <a:fillRect/>
          </a:stretch>
        </p:blipFill>
        <p:spPr>
          <a:xfrm>
            <a:off x="3082420" y="4952559"/>
            <a:ext cx="2490596" cy="1905441"/>
          </a:xfrm>
          <a:prstGeom prst="rect">
            <a:avLst/>
          </a:prstGeom>
        </p:spPr>
      </p:pic>
      <p:pic>
        <p:nvPicPr>
          <p:cNvPr id="5" name="Afbeelding 4"/>
          <p:cNvPicPr>
            <a:picLocks noChangeAspect="1"/>
          </p:cNvPicPr>
          <p:nvPr/>
        </p:nvPicPr>
        <p:blipFill>
          <a:blip r:embed="rId3"/>
          <a:stretch>
            <a:fillRect/>
          </a:stretch>
        </p:blipFill>
        <p:spPr>
          <a:xfrm>
            <a:off x="5720973" y="3825639"/>
            <a:ext cx="2507014" cy="1758652"/>
          </a:xfrm>
          <a:prstGeom prst="rect">
            <a:avLst/>
          </a:prstGeom>
        </p:spPr>
      </p:pic>
      <p:pic>
        <p:nvPicPr>
          <p:cNvPr id="8" name="Afbeelding 7"/>
          <p:cNvPicPr>
            <a:picLocks noChangeAspect="1"/>
          </p:cNvPicPr>
          <p:nvPr/>
        </p:nvPicPr>
        <p:blipFill>
          <a:blip r:embed="rId4"/>
          <a:stretch>
            <a:fillRect/>
          </a:stretch>
        </p:blipFill>
        <p:spPr>
          <a:xfrm>
            <a:off x="3612597" y="2400299"/>
            <a:ext cx="2108376" cy="1927175"/>
          </a:xfrm>
          <a:prstGeom prst="rect">
            <a:avLst/>
          </a:prstGeom>
        </p:spPr>
      </p:pic>
      <p:pic>
        <p:nvPicPr>
          <p:cNvPr id="10" name="Picture 10" descr="Bekijk de afbeelding op ware groott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1417639"/>
            <a:ext cx="1579562" cy="182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5080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000090"/>
                </a:solidFill>
              </a:rPr>
              <a:t>Les 1: Basis-VERS</a:t>
            </a:r>
            <a:endParaRPr lang="nl-NL" b="1" dirty="0">
              <a:solidFill>
                <a:srgbClr val="000090"/>
              </a:solidFill>
            </a:endParaRPr>
          </a:p>
        </p:txBody>
      </p:sp>
      <p:sp>
        <p:nvSpPr>
          <p:cNvPr id="3" name="Tijdelijke aanduiding voor inhoud 2"/>
          <p:cNvSpPr>
            <a:spLocks noGrp="1"/>
          </p:cNvSpPr>
          <p:nvPr>
            <p:ph idx="1"/>
          </p:nvPr>
        </p:nvSpPr>
        <p:spPr/>
        <p:txBody>
          <a:bodyPr/>
          <a:lstStyle/>
          <a:p>
            <a:pPr marL="0" indent="0">
              <a:buFontTx/>
              <a:buNone/>
              <a:defRPr/>
            </a:pPr>
            <a:r>
              <a:rPr lang="nl-NL" sz="4000" dirty="0" smtClean="0">
                <a:solidFill>
                  <a:srgbClr val="000090"/>
                </a:solidFill>
              </a:rPr>
              <a:t>Vaardigheidstraining</a:t>
            </a:r>
          </a:p>
          <a:p>
            <a:pPr marL="0" indent="0">
              <a:buFontTx/>
              <a:buNone/>
              <a:defRPr/>
            </a:pPr>
            <a:r>
              <a:rPr lang="nl-NL" sz="4000" dirty="0" smtClean="0">
                <a:solidFill>
                  <a:srgbClr val="000090"/>
                </a:solidFill>
              </a:rPr>
              <a:t>	Emotie</a:t>
            </a:r>
          </a:p>
          <a:p>
            <a:pPr marL="0" indent="0">
              <a:buFontTx/>
              <a:buNone/>
              <a:defRPr/>
            </a:pPr>
            <a:r>
              <a:rPr lang="nl-NL" sz="4000" dirty="0" smtClean="0">
                <a:solidFill>
                  <a:srgbClr val="000090"/>
                </a:solidFill>
              </a:rPr>
              <a:t>		Regulatie </a:t>
            </a:r>
          </a:p>
          <a:p>
            <a:pPr marL="0" indent="0">
              <a:buFontTx/>
              <a:buNone/>
              <a:defRPr/>
            </a:pPr>
            <a:r>
              <a:rPr lang="nl-NL" sz="4000" dirty="0" smtClean="0">
                <a:solidFill>
                  <a:srgbClr val="000090"/>
                </a:solidFill>
              </a:rPr>
              <a:t>			Stoornis</a:t>
            </a:r>
            <a:endParaRPr lang="nl-NL" sz="4000" dirty="0">
              <a:solidFill>
                <a:srgbClr val="000090"/>
              </a:solidFill>
            </a:endParaRPr>
          </a:p>
        </p:txBody>
      </p:sp>
    </p:spTree>
    <p:extLst>
      <p:ext uri="{BB962C8B-B14F-4D97-AF65-F5344CB8AC3E}">
        <p14:creationId xmlns:p14="http://schemas.microsoft.com/office/powerpoint/2010/main" val="35060847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Danielle </a:t>
            </a:r>
            <a:r>
              <a:rPr lang="nl-NL" b="1" dirty="0" err="1" smtClean="0">
                <a:solidFill>
                  <a:srgbClr val="FF0000"/>
                </a:solidFill>
              </a:rPr>
              <a:t>Flowers</a:t>
            </a:r>
            <a:r>
              <a:rPr lang="nl-NL" b="1" dirty="0" smtClean="0">
                <a:solidFill>
                  <a:srgbClr val="FF0000"/>
                </a:solidFill>
              </a:rPr>
              <a:t>: ERS</a:t>
            </a:r>
            <a:endParaRPr lang="nl-NL" b="1" dirty="0">
              <a:solidFill>
                <a:srgbClr val="FF0000"/>
              </a:solidFill>
            </a:endParaRPr>
          </a:p>
        </p:txBody>
      </p:sp>
      <p:sp>
        <p:nvSpPr>
          <p:cNvPr id="3" name="Tijdelijke aanduiding voor inhoud 2"/>
          <p:cNvSpPr>
            <a:spLocks noGrp="1"/>
          </p:cNvSpPr>
          <p:nvPr>
            <p:ph idx="1"/>
          </p:nvPr>
        </p:nvSpPr>
        <p:spPr/>
        <p:txBody>
          <a:bodyPr/>
          <a:lstStyle/>
          <a:p>
            <a:endParaRPr lang="nl-NL" u="sng" dirty="0" smtClean="0"/>
          </a:p>
          <a:p>
            <a:pPr lvl="0"/>
            <a:r>
              <a:rPr lang="nl-NL" dirty="0"/>
              <a:t>BPS  - in beeld – Filmpje Danielle </a:t>
            </a:r>
            <a:r>
              <a:rPr lang="nl-NL" dirty="0" err="1"/>
              <a:t>Flowers</a:t>
            </a:r>
            <a:r>
              <a:rPr lang="nl-NL" dirty="0"/>
              <a:t> Borderline ERS-De weg met ERS </a:t>
            </a:r>
            <a:r>
              <a:rPr lang="nl-NL" dirty="0">
                <a:hlinkClick r:id="rId2"/>
              </a:rPr>
              <a:t>https://youtu.be/</a:t>
            </a:r>
            <a:r>
              <a:rPr lang="nl-NL" dirty="0" smtClean="0">
                <a:hlinkClick r:id="rId2"/>
              </a:rPr>
              <a:t>lNvC_VHIl2o</a:t>
            </a:r>
            <a:endParaRPr lang="nl-NL" dirty="0" smtClean="0"/>
          </a:p>
          <a:p>
            <a:pPr lvl="0"/>
            <a:endParaRPr lang="nl-NL" dirty="0"/>
          </a:p>
          <a:p>
            <a:pPr marL="0" lvl="0" indent="0">
              <a:buNone/>
            </a:pPr>
            <a:endParaRPr lang="nl-NL" dirty="0" smtClean="0"/>
          </a:p>
          <a:p>
            <a:endParaRPr lang="nl-NL" dirty="0"/>
          </a:p>
        </p:txBody>
      </p:sp>
    </p:spTree>
    <p:extLst>
      <p:ext uri="{BB962C8B-B14F-4D97-AF65-F5344CB8AC3E}">
        <p14:creationId xmlns:p14="http://schemas.microsoft.com/office/powerpoint/2010/main" val="357028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8913"/>
            <a:ext cx="9144000" cy="936625"/>
          </a:xfrm>
        </p:spPr>
        <p:txBody>
          <a:bodyPr/>
          <a:lstStyle/>
          <a:p>
            <a:pPr>
              <a:defRPr/>
            </a:pPr>
            <a:r>
              <a:rPr lang="nl-NL" b="1" dirty="0" smtClean="0">
                <a:solidFill>
                  <a:srgbClr val="FF0000"/>
                </a:solidFill>
                <a:latin typeface="+mn-lt"/>
              </a:rPr>
              <a:t>ERS: Emotie Regulatie Stoornis</a:t>
            </a:r>
            <a:endParaRPr lang="nl-NL" b="1" dirty="0">
              <a:solidFill>
                <a:srgbClr val="FF0000"/>
              </a:solidFill>
              <a:latin typeface="+mn-lt"/>
            </a:endParaRPr>
          </a:p>
        </p:txBody>
      </p:sp>
      <p:sp>
        <p:nvSpPr>
          <p:cNvPr id="3" name="Tijdelijke aanduiding voor inhoud 2"/>
          <p:cNvSpPr>
            <a:spLocks noGrp="1"/>
          </p:cNvSpPr>
          <p:nvPr>
            <p:ph idx="1"/>
          </p:nvPr>
        </p:nvSpPr>
        <p:spPr>
          <a:xfrm>
            <a:off x="0" y="1196975"/>
            <a:ext cx="9144000" cy="5661025"/>
          </a:xfrm>
        </p:spPr>
        <p:txBody>
          <a:bodyPr/>
          <a:lstStyle/>
          <a:p>
            <a:pPr marL="514350" indent="-514350" eaLnBrk="1" hangingPunct="1">
              <a:lnSpc>
                <a:spcPct val="90000"/>
              </a:lnSpc>
              <a:buFontTx/>
              <a:buAutoNum type="arabicPeriod"/>
              <a:defRPr/>
            </a:pPr>
            <a:r>
              <a:rPr lang="nl-NL" dirty="0" smtClean="0"/>
              <a:t>Zeer </a:t>
            </a:r>
            <a:r>
              <a:rPr lang="nl-NL" dirty="0"/>
              <a:t>hoge gevoeligheid voor emotionele </a:t>
            </a:r>
            <a:r>
              <a:rPr lang="nl-NL" dirty="0" smtClean="0"/>
              <a:t>prikkels (door schema’s/patronen)</a:t>
            </a:r>
          </a:p>
          <a:p>
            <a:pPr marL="514350" indent="-514350" eaLnBrk="1" hangingPunct="1">
              <a:lnSpc>
                <a:spcPct val="90000"/>
              </a:lnSpc>
              <a:buFontTx/>
              <a:buAutoNum type="arabicPeriod"/>
              <a:defRPr/>
            </a:pPr>
            <a:endParaRPr lang="nl-NL" dirty="0"/>
          </a:p>
          <a:p>
            <a:pPr marL="514350" indent="-514350" eaLnBrk="1" hangingPunct="1">
              <a:lnSpc>
                <a:spcPct val="90000"/>
              </a:lnSpc>
              <a:buFontTx/>
              <a:buAutoNum type="arabicPeriod"/>
              <a:defRPr/>
            </a:pPr>
            <a:r>
              <a:rPr lang="nl-NL" dirty="0" smtClean="0"/>
              <a:t>Zeer </a:t>
            </a:r>
            <a:r>
              <a:rPr lang="nl-NL" dirty="0"/>
              <a:t>sterke reactie op emotionele </a:t>
            </a:r>
            <a:r>
              <a:rPr lang="nl-NL" dirty="0" smtClean="0"/>
              <a:t>prikkels</a:t>
            </a:r>
          </a:p>
          <a:p>
            <a:pPr marL="514350" indent="-514350" eaLnBrk="1" hangingPunct="1">
              <a:lnSpc>
                <a:spcPct val="90000"/>
              </a:lnSpc>
              <a:buFontTx/>
              <a:buAutoNum type="arabicPeriod"/>
              <a:defRPr/>
            </a:pPr>
            <a:endParaRPr lang="nl-NL" dirty="0"/>
          </a:p>
          <a:p>
            <a:pPr marL="0" indent="0" eaLnBrk="1" hangingPunct="1">
              <a:lnSpc>
                <a:spcPct val="90000"/>
              </a:lnSpc>
              <a:buFontTx/>
              <a:buNone/>
              <a:defRPr/>
            </a:pPr>
            <a:r>
              <a:rPr lang="nl-NL" dirty="0"/>
              <a:t>3. </a:t>
            </a:r>
            <a:r>
              <a:rPr lang="nl-NL" dirty="0" smtClean="0"/>
              <a:t>	Een </a:t>
            </a:r>
            <a:r>
              <a:rPr lang="nl-NL" dirty="0"/>
              <a:t>langzaam terugkeren </a:t>
            </a:r>
            <a:endParaRPr lang="nl-NL" dirty="0" smtClean="0"/>
          </a:p>
          <a:p>
            <a:pPr marL="0" indent="0" eaLnBrk="1" hangingPunct="1">
              <a:lnSpc>
                <a:spcPct val="90000"/>
              </a:lnSpc>
              <a:buFontTx/>
              <a:buNone/>
              <a:defRPr/>
            </a:pPr>
            <a:r>
              <a:rPr lang="nl-NL" dirty="0"/>
              <a:t> </a:t>
            </a:r>
            <a:r>
              <a:rPr lang="nl-NL" dirty="0" smtClean="0"/>
              <a:t>   	naar </a:t>
            </a:r>
            <a:r>
              <a:rPr lang="nl-NL" dirty="0"/>
              <a:t>het emotionele basisniveau </a:t>
            </a:r>
            <a:endParaRPr lang="nl-NL" dirty="0" smtClean="0"/>
          </a:p>
          <a:p>
            <a:pPr marL="0" indent="0" eaLnBrk="1" hangingPunct="1">
              <a:lnSpc>
                <a:spcPct val="90000"/>
              </a:lnSpc>
              <a:buFontTx/>
              <a:buNone/>
              <a:defRPr/>
            </a:pPr>
            <a:r>
              <a:rPr lang="nl-NL" dirty="0"/>
              <a:t> </a:t>
            </a:r>
            <a:r>
              <a:rPr lang="nl-NL" dirty="0" smtClean="0"/>
              <a:t>   	na </a:t>
            </a:r>
            <a:r>
              <a:rPr lang="nl-NL" dirty="0"/>
              <a:t>emotionele </a:t>
            </a:r>
            <a:r>
              <a:rPr lang="nl-NL" dirty="0">
                <a:hlinkClick r:id="rId2"/>
              </a:rPr>
              <a:t> </a:t>
            </a:r>
            <a:r>
              <a:rPr lang="nl-NL" dirty="0"/>
              <a:t>opwinding</a:t>
            </a:r>
            <a:r>
              <a:rPr lang="nl-NL" dirty="0">
                <a:hlinkClick r:id="rId2"/>
              </a:rPr>
              <a:t> </a:t>
            </a:r>
            <a:endParaRPr lang="nl-NL" dirty="0"/>
          </a:p>
          <a:p>
            <a:pPr eaLnBrk="1" hangingPunct="1">
              <a:lnSpc>
                <a:spcPct val="90000"/>
              </a:lnSpc>
              <a:defRPr/>
            </a:pPr>
            <a:endParaRPr lang="nl-NL" dirty="0"/>
          </a:p>
          <a:p>
            <a:pPr marL="0" indent="0" eaLnBrk="1" hangingPunct="1">
              <a:lnSpc>
                <a:spcPct val="90000"/>
              </a:lnSpc>
              <a:buFontTx/>
              <a:buNone/>
              <a:defRPr/>
            </a:pPr>
            <a:r>
              <a:rPr lang="nl-NL" dirty="0">
                <a:cs typeface="Comic Sans MS"/>
              </a:rPr>
              <a:t>4. Hierdoor stapelen emoties gemakkelijk</a:t>
            </a:r>
          </a:p>
          <a:p>
            <a:pPr>
              <a:defRPr/>
            </a:pPr>
            <a:endParaRPr lang="nl-NL" dirty="0"/>
          </a:p>
        </p:txBody>
      </p:sp>
      <p:pic>
        <p:nvPicPr>
          <p:cNvPr id="44035" name="Picture 10" descr="Bekijk de afbeelding op ware groot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500438"/>
            <a:ext cx="1579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0588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5"/>
          <p:cNvGrpSpPr>
            <a:grpSpLocks noChangeAspect="1"/>
          </p:cNvGrpSpPr>
          <p:nvPr/>
        </p:nvGrpSpPr>
        <p:grpSpPr bwMode="auto">
          <a:xfrm>
            <a:off x="334789" y="846804"/>
            <a:ext cx="8701262" cy="5141247"/>
            <a:chOff x="431" y="1162"/>
            <a:chExt cx="5261" cy="2610"/>
          </a:xfrm>
        </p:grpSpPr>
        <p:sp>
          <p:nvSpPr>
            <p:cNvPr id="13315" name="AutoShape 4"/>
            <p:cNvSpPr>
              <a:spLocks noChangeAspect="1" noChangeArrowheads="1" noTextEdit="1"/>
            </p:cNvSpPr>
            <p:nvPr/>
          </p:nvSpPr>
          <p:spPr bwMode="auto">
            <a:xfrm>
              <a:off x="431" y="1162"/>
              <a:ext cx="5261" cy="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3316" name="Rectangle 6"/>
            <p:cNvSpPr>
              <a:spLocks noChangeArrowheads="1"/>
            </p:cNvSpPr>
            <p:nvPr/>
          </p:nvSpPr>
          <p:spPr bwMode="auto">
            <a:xfrm>
              <a:off x="849" y="119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nl-NL" sz="1800" dirty="0">
                <a:cs typeface="Arial" charset="0"/>
              </a:endParaRPr>
            </a:p>
          </p:txBody>
        </p:sp>
        <p:sp>
          <p:nvSpPr>
            <p:cNvPr id="13317" name="Rectangle 7"/>
            <p:cNvSpPr>
              <a:spLocks noChangeArrowheads="1"/>
            </p:cNvSpPr>
            <p:nvPr/>
          </p:nvSpPr>
          <p:spPr bwMode="auto">
            <a:xfrm>
              <a:off x="431" y="1192"/>
              <a:ext cx="5261"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nl-NL" sz="2400" b="1" dirty="0" smtClean="0">
                  <a:solidFill>
                    <a:srgbClr val="FF0000"/>
                  </a:solidFill>
                  <a:latin typeface="Times New Roman" charset="0"/>
                  <a:cs typeface="Arial" charset="0"/>
                </a:rPr>
                <a:t>Patronen</a:t>
              </a:r>
              <a:r>
                <a:rPr lang="nl-NL" sz="2400" b="1" dirty="0">
                  <a:solidFill>
                    <a:srgbClr val="FF0000"/>
                  </a:solidFill>
                  <a:latin typeface="Times New Roman" charset="0"/>
                  <a:cs typeface="Arial" charset="0"/>
                </a:rPr>
                <a:t>/schema’s die getriggerd worden laten de emoties </a:t>
              </a:r>
              <a:r>
                <a:rPr lang="nl-NL" sz="2400" b="1" dirty="0" smtClean="0">
                  <a:solidFill>
                    <a:srgbClr val="FF0000"/>
                  </a:solidFill>
                  <a:latin typeface="Times New Roman" charset="0"/>
                  <a:cs typeface="Arial" charset="0"/>
                </a:rPr>
                <a:t>oplopen</a:t>
              </a:r>
              <a:endParaRPr lang="nl-NL" sz="1800" dirty="0">
                <a:solidFill>
                  <a:srgbClr val="3366FF"/>
                </a:solidFill>
                <a:cs typeface="Arial" charset="0"/>
              </a:endParaRPr>
            </a:p>
          </p:txBody>
        </p:sp>
        <p:sp>
          <p:nvSpPr>
            <p:cNvPr id="13318" name="Rectangle 8"/>
            <p:cNvSpPr>
              <a:spLocks noChangeArrowheads="1"/>
            </p:cNvSpPr>
            <p:nvPr/>
          </p:nvSpPr>
          <p:spPr bwMode="auto">
            <a:xfrm>
              <a:off x="3998" y="1192"/>
              <a:ext cx="8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800" b="1">
                  <a:solidFill>
                    <a:srgbClr val="000000"/>
                  </a:solidFill>
                  <a:latin typeface="Times New Roman" charset="0"/>
                  <a:cs typeface="Arial" charset="0"/>
                </a:rPr>
                <a:t> </a:t>
              </a:r>
              <a:endParaRPr lang="nl-NL" sz="1800">
                <a:cs typeface="Arial" charset="0"/>
              </a:endParaRPr>
            </a:p>
          </p:txBody>
        </p:sp>
        <p:sp>
          <p:nvSpPr>
            <p:cNvPr id="13319" name="Rectangle 9"/>
            <p:cNvSpPr>
              <a:spLocks noChangeArrowheads="1"/>
            </p:cNvSpPr>
            <p:nvPr/>
          </p:nvSpPr>
          <p:spPr bwMode="auto">
            <a:xfrm>
              <a:off x="849" y="1355"/>
              <a:ext cx="8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800" b="1">
                  <a:solidFill>
                    <a:srgbClr val="000000"/>
                  </a:solidFill>
                  <a:latin typeface="Times New Roman" charset="0"/>
                  <a:cs typeface="Arial" charset="0"/>
                </a:rPr>
                <a:t> </a:t>
              </a:r>
              <a:endParaRPr lang="nl-NL" sz="1800">
                <a:cs typeface="Arial" charset="0"/>
              </a:endParaRPr>
            </a:p>
          </p:txBody>
        </p:sp>
        <p:sp>
          <p:nvSpPr>
            <p:cNvPr id="13320" name="Rectangle 10"/>
            <p:cNvSpPr>
              <a:spLocks noChangeArrowheads="1"/>
            </p:cNvSpPr>
            <p:nvPr/>
          </p:nvSpPr>
          <p:spPr bwMode="auto">
            <a:xfrm>
              <a:off x="849" y="1517"/>
              <a:ext cx="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b="1">
                  <a:solidFill>
                    <a:srgbClr val="000000"/>
                  </a:solidFill>
                  <a:latin typeface="Times New Roman" charset="0"/>
                  <a:cs typeface="Arial" charset="0"/>
                </a:rPr>
                <a:t> </a:t>
              </a:r>
              <a:endParaRPr lang="nl-NL" sz="1800">
                <a:cs typeface="Arial" charset="0"/>
              </a:endParaRPr>
            </a:p>
          </p:txBody>
        </p:sp>
        <p:sp>
          <p:nvSpPr>
            <p:cNvPr id="13321" name="Rectangle 11"/>
            <p:cNvSpPr>
              <a:spLocks noChangeArrowheads="1"/>
            </p:cNvSpPr>
            <p:nvPr/>
          </p:nvSpPr>
          <p:spPr bwMode="auto">
            <a:xfrm>
              <a:off x="849" y="1659"/>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2" name="Rectangle 12"/>
            <p:cNvSpPr>
              <a:spLocks noChangeArrowheads="1"/>
            </p:cNvSpPr>
            <p:nvPr/>
          </p:nvSpPr>
          <p:spPr bwMode="auto">
            <a:xfrm>
              <a:off x="849" y="1799"/>
              <a:ext cx="92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b="1" dirty="0">
                  <a:solidFill>
                    <a:srgbClr val="000000"/>
                  </a:solidFill>
                  <a:latin typeface="Times New Roman" charset="0"/>
                  <a:cs typeface="Arial" charset="0"/>
                </a:rPr>
                <a:t>Emotie Intensiteit</a:t>
              </a:r>
              <a:endParaRPr lang="nl-NL" sz="1800" b="1" dirty="0">
                <a:cs typeface="Arial" charset="0"/>
              </a:endParaRPr>
            </a:p>
          </p:txBody>
        </p:sp>
        <p:sp>
          <p:nvSpPr>
            <p:cNvPr id="13323" name="Rectangle 13"/>
            <p:cNvSpPr>
              <a:spLocks noChangeArrowheads="1"/>
            </p:cNvSpPr>
            <p:nvPr/>
          </p:nvSpPr>
          <p:spPr bwMode="auto">
            <a:xfrm>
              <a:off x="1640" y="1799"/>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4" name="Rectangle 14"/>
            <p:cNvSpPr>
              <a:spLocks noChangeArrowheads="1"/>
            </p:cNvSpPr>
            <p:nvPr/>
          </p:nvSpPr>
          <p:spPr bwMode="auto">
            <a:xfrm>
              <a:off x="849" y="1939"/>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5" name="Rectangle 15"/>
            <p:cNvSpPr>
              <a:spLocks noChangeArrowheads="1"/>
            </p:cNvSpPr>
            <p:nvPr/>
          </p:nvSpPr>
          <p:spPr bwMode="auto">
            <a:xfrm>
              <a:off x="849" y="2079"/>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6" name="Rectangle 16"/>
            <p:cNvSpPr>
              <a:spLocks noChangeArrowheads="1"/>
            </p:cNvSpPr>
            <p:nvPr/>
          </p:nvSpPr>
          <p:spPr bwMode="auto">
            <a:xfrm>
              <a:off x="849" y="2219"/>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7" name="Rectangle 17"/>
            <p:cNvSpPr>
              <a:spLocks noChangeArrowheads="1"/>
            </p:cNvSpPr>
            <p:nvPr/>
          </p:nvSpPr>
          <p:spPr bwMode="auto">
            <a:xfrm>
              <a:off x="849" y="2360"/>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8" name="Rectangle 18"/>
            <p:cNvSpPr>
              <a:spLocks noChangeArrowheads="1"/>
            </p:cNvSpPr>
            <p:nvPr/>
          </p:nvSpPr>
          <p:spPr bwMode="auto">
            <a:xfrm>
              <a:off x="849" y="2500"/>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29" name="Rectangle 19"/>
            <p:cNvSpPr>
              <a:spLocks noChangeArrowheads="1"/>
            </p:cNvSpPr>
            <p:nvPr/>
          </p:nvSpPr>
          <p:spPr bwMode="auto">
            <a:xfrm>
              <a:off x="849" y="2640"/>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0" name="Rectangle 20"/>
            <p:cNvSpPr>
              <a:spLocks noChangeArrowheads="1"/>
            </p:cNvSpPr>
            <p:nvPr/>
          </p:nvSpPr>
          <p:spPr bwMode="auto">
            <a:xfrm>
              <a:off x="849" y="2780"/>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1" name="Rectangle 21"/>
            <p:cNvSpPr>
              <a:spLocks noChangeArrowheads="1"/>
            </p:cNvSpPr>
            <p:nvPr/>
          </p:nvSpPr>
          <p:spPr bwMode="auto">
            <a:xfrm>
              <a:off x="849" y="2920"/>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2" name="Rectangle 22"/>
            <p:cNvSpPr>
              <a:spLocks noChangeArrowheads="1"/>
            </p:cNvSpPr>
            <p:nvPr/>
          </p:nvSpPr>
          <p:spPr bwMode="auto">
            <a:xfrm>
              <a:off x="520" y="3059"/>
              <a:ext cx="57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nl-NL" sz="1500" b="1">
                  <a:solidFill>
                    <a:srgbClr val="000000"/>
                  </a:solidFill>
                  <a:latin typeface="Times New Roman" charset="0"/>
                  <a:cs typeface="Arial" charset="0"/>
                </a:rPr>
                <a:t>Patronen</a:t>
              </a:r>
              <a:endParaRPr lang="nl-NL" sz="1800">
                <a:cs typeface="Arial" charset="0"/>
              </a:endParaRPr>
            </a:p>
          </p:txBody>
        </p:sp>
        <p:sp>
          <p:nvSpPr>
            <p:cNvPr id="13333" name="Rectangle 23"/>
            <p:cNvSpPr>
              <a:spLocks noChangeArrowheads="1"/>
            </p:cNvSpPr>
            <p:nvPr/>
          </p:nvSpPr>
          <p:spPr bwMode="auto">
            <a:xfrm>
              <a:off x="1286"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4" name="Rectangle 24"/>
            <p:cNvSpPr>
              <a:spLocks noChangeArrowheads="1"/>
            </p:cNvSpPr>
            <p:nvPr/>
          </p:nvSpPr>
          <p:spPr bwMode="auto">
            <a:xfrm>
              <a:off x="1503"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5" name="Rectangle 25"/>
            <p:cNvSpPr>
              <a:spLocks noChangeArrowheads="1"/>
            </p:cNvSpPr>
            <p:nvPr/>
          </p:nvSpPr>
          <p:spPr bwMode="auto">
            <a:xfrm>
              <a:off x="1830"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6" name="Rectangle 26"/>
            <p:cNvSpPr>
              <a:spLocks noChangeArrowheads="1"/>
            </p:cNvSpPr>
            <p:nvPr/>
          </p:nvSpPr>
          <p:spPr bwMode="auto">
            <a:xfrm>
              <a:off x="2156"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7" name="Rectangle 27"/>
            <p:cNvSpPr>
              <a:spLocks noChangeArrowheads="1"/>
            </p:cNvSpPr>
            <p:nvPr/>
          </p:nvSpPr>
          <p:spPr bwMode="auto">
            <a:xfrm>
              <a:off x="2483"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8" name="Rectangle 28"/>
            <p:cNvSpPr>
              <a:spLocks noChangeArrowheads="1"/>
            </p:cNvSpPr>
            <p:nvPr/>
          </p:nvSpPr>
          <p:spPr bwMode="auto">
            <a:xfrm>
              <a:off x="2810"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39" name="Rectangle 29"/>
            <p:cNvSpPr>
              <a:spLocks noChangeArrowheads="1"/>
            </p:cNvSpPr>
            <p:nvPr/>
          </p:nvSpPr>
          <p:spPr bwMode="auto">
            <a:xfrm>
              <a:off x="3137"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0" name="Rectangle 30"/>
            <p:cNvSpPr>
              <a:spLocks noChangeArrowheads="1"/>
            </p:cNvSpPr>
            <p:nvPr/>
          </p:nvSpPr>
          <p:spPr bwMode="auto">
            <a:xfrm>
              <a:off x="3464"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1" name="Rectangle 31"/>
            <p:cNvSpPr>
              <a:spLocks noChangeArrowheads="1"/>
            </p:cNvSpPr>
            <p:nvPr/>
          </p:nvSpPr>
          <p:spPr bwMode="auto">
            <a:xfrm>
              <a:off x="3791"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2" name="Rectangle 32"/>
            <p:cNvSpPr>
              <a:spLocks noChangeArrowheads="1"/>
            </p:cNvSpPr>
            <p:nvPr/>
          </p:nvSpPr>
          <p:spPr bwMode="auto">
            <a:xfrm>
              <a:off x="4118" y="3063"/>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3" name="Rectangle 33"/>
            <p:cNvSpPr>
              <a:spLocks noChangeArrowheads="1"/>
            </p:cNvSpPr>
            <p:nvPr/>
          </p:nvSpPr>
          <p:spPr bwMode="auto">
            <a:xfrm>
              <a:off x="849" y="3201"/>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4" name="Rectangle 34"/>
            <p:cNvSpPr>
              <a:spLocks noChangeArrowheads="1"/>
            </p:cNvSpPr>
            <p:nvPr/>
          </p:nvSpPr>
          <p:spPr bwMode="auto">
            <a:xfrm>
              <a:off x="4193" y="3201"/>
              <a:ext cx="41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nl-NL" sz="1500" b="1" dirty="0">
                  <a:solidFill>
                    <a:srgbClr val="000000"/>
                  </a:solidFill>
                  <a:latin typeface="Times New Roman" charset="0"/>
                  <a:cs typeface="Arial" charset="0"/>
                </a:rPr>
                <a:t>Tijd</a:t>
              </a:r>
              <a:endParaRPr lang="nl-NL" sz="1800" b="1" dirty="0">
                <a:cs typeface="Arial" charset="0"/>
              </a:endParaRPr>
            </a:p>
          </p:txBody>
        </p:sp>
        <p:sp>
          <p:nvSpPr>
            <p:cNvPr id="13345" name="Rectangle 35"/>
            <p:cNvSpPr>
              <a:spLocks noChangeArrowheads="1"/>
            </p:cNvSpPr>
            <p:nvPr/>
          </p:nvSpPr>
          <p:spPr bwMode="auto">
            <a:xfrm>
              <a:off x="1361" y="3201"/>
              <a:ext cx="7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nl-NL" sz="1500">
                  <a:solidFill>
                    <a:srgbClr val="000000"/>
                  </a:solidFill>
                  <a:latin typeface="Times New Roman" charset="0"/>
                  <a:cs typeface="Arial" charset="0"/>
                </a:rPr>
                <a:t> </a:t>
              </a:r>
              <a:endParaRPr lang="nl-NL" sz="1800">
                <a:cs typeface="Arial" charset="0"/>
              </a:endParaRPr>
            </a:p>
          </p:txBody>
        </p:sp>
        <p:sp>
          <p:nvSpPr>
            <p:cNvPr id="13346" name="Line 36"/>
            <p:cNvSpPr>
              <a:spLocks noChangeShapeType="1"/>
            </p:cNvSpPr>
            <p:nvPr/>
          </p:nvSpPr>
          <p:spPr bwMode="auto">
            <a:xfrm>
              <a:off x="846" y="1935"/>
              <a:ext cx="0" cy="1722"/>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47" name="Line 37"/>
            <p:cNvSpPr>
              <a:spLocks noChangeShapeType="1"/>
            </p:cNvSpPr>
            <p:nvPr/>
          </p:nvSpPr>
          <p:spPr bwMode="auto">
            <a:xfrm>
              <a:off x="846" y="3627"/>
              <a:ext cx="3573"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48" name="Line 38"/>
            <p:cNvSpPr>
              <a:spLocks noChangeShapeType="1"/>
            </p:cNvSpPr>
            <p:nvPr/>
          </p:nvSpPr>
          <p:spPr bwMode="auto">
            <a:xfrm>
              <a:off x="1670" y="2927"/>
              <a:ext cx="207" cy="266"/>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49" name="Line 39"/>
            <p:cNvSpPr>
              <a:spLocks noChangeShapeType="1"/>
            </p:cNvSpPr>
            <p:nvPr/>
          </p:nvSpPr>
          <p:spPr bwMode="auto">
            <a:xfrm flipV="1">
              <a:off x="1829" y="2579"/>
              <a:ext cx="312" cy="518"/>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0" name="Line 40"/>
            <p:cNvSpPr>
              <a:spLocks noChangeShapeType="1"/>
            </p:cNvSpPr>
            <p:nvPr/>
          </p:nvSpPr>
          <p:spPr bwMode="auto">
            <a:xfrm>
              <a:off x="2141" y="2579"/>
              <a:ext cx="394"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1" name="Line 41"/>
            <p:cNvSpPr>
              <a:spLocks noChangeShapeType="1"/>
            </p:cNvSpPr>
            <p:nvPr/>
          </p:nvSpPr>
          <p:spPr bwMode="auto">
            <a:xfrm>
              <a:off x="2535" y="2579"/>
              <a:ext cx="437" cy="32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2" name="Line 42"/>
            <p:cNvSpPr>
              <a:spLocks noChangeShapeType="1"/>
            </p:cNvSpPr>
            <p:nvPr/>
          </p:nvSpPr>
          <p:spPr bwMode="auto">
            <a:xfrm flipV="1">
              <a:off x="2729" y="2343"/>
              <a:ext cx="520" cy="388"/>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3" name="Line 43"/>
            <p:cNvSpPr>
              <a:spLocks noChangeShapeType="1"/>
            </p:cNvSpPr>
            <p:nvPr/>
          </p:nvSpPr>
          <p:spPr bwMode="auto">
            <a:xfrm>
              <a:off x="3283" y="2343"/>
              <a:ext cx="263"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4" name="Line 44"/>
            <p:cNvSpPr>
              <a:spLocks noChangeShapeType="1"/>
            </p:cNvSpPr>
            <p:nvPr/>
          </p:nvSpPr>
          <p:spPr bwMode="auto">
            <a:xfrm>
              <a:off x="3546" y="2343"/>
              <a:ext cx="270" cy="305"/>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5" name="Line 45"/>
            <p:cNvSpPr>
              <a:spLocks noChangeShapeType="1"/>
            </p:cNvSpPr>
            <p:nvPr/>
          </p:nvSpPr>
          <p:spPr bwMode="auto">
            <a:xfrm flipH="1">
              <a:off x="1323" y="2927"/>
              <a:ext cx="347" cy="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3356" name="Line 46"/>
            <p:cNvSpPr>
              <a:spLocks noChangeShapeType="1"/>
            </p:cNvSpPr>
            <p:nvPr/>
          </p:nvSpPr>
          <p:spPr bwMode="auto">
            <a:xfrm flipH="1">
              <a:off x="963" y="2927"/>
              <a:ext cx="360" cy="640"/>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NL"/>
            </a:p>
          </p:txBody>
        </p:sp>
        <p:grpSp>
          <p:nvGrpSpPr>
            <p:cNvPr id="13357" name="Group 49"/>
            <p:cNvGrpSpPr>
              <a:grpSpLocks/>
            </p:cNvGrpSpPr>
            <p:nvPr/>
          </p:nvGrpSpPr>
          <p:grpSpPr bwMode="auto">
            <a:xfrm>
              <a:off x="520" y="3189"/>
              <a:ext cx="710" cy="389"/>
              <a:chOff x="520" y="3189"/>
              <a:chExt cx="710" cy="389"/>
            </a:xfrm>
          </p:grpSpPr>
          <p:sp>
            <p:nvSpPr>
              <p:cNvPr id="13358" name="Freeform 47"/>
              <p:cNvSpPr>
                <a:spLocks/>
              </p:cNvSpPr>
              <p:nvPr/>
            </p:nvSpPr>
            <p:spPr bwMode="auto">
              <a:xfrm>
                <a:off x="520" y="3189"/>
                <a:ext cx="710" cy="389"/>
              </a:xfrm>
              <a:custGeom>
                <a:avLst/>
                <a:gdLst>
                  <a:gd name="T0" fmla="*/ 533 w 710"/>
                  <a:gd name="T1" fmla="*/ 0 h 389"/>
                  <a:gd name="T2" fmla="*/ 533 w 710"/>
                  <a:gd name="T3" fmla="*/ 97 h 389"/>
                  <a:gd name="T4" fmla="*/ 0 w 710"/>
                  <a:gd name="T5" fmla="*/ 97 h 389"/>
                  <a:gd name="T6" fmla="*/ 0 w 710"/>
                  <a:gd name="T7" fmla="*/ 292 h 389"/>
                  <a:gd name="T8" fmla="*/ 533 w 710"/>
                  <a:gd name="T9" fmla="*/ 292 h 389"/>
                  <a:gd name="T10" fmla="*/ 533 w 710"/>
                  <a:gd name="T11" fmla="*/ 389 h 389"/>
                  <a:gd name="T12" fmla="*/ 710 w 710"/>
                  <a:gd name="T13" fmla="*/ 194 h 389"/>
                  <a:gd name="T14" fmla="*/ 533 w 710"/>
                  <a:gd name="T15" fmla="*/ 0 h 3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0" h="389">
                    <a:moveTo>
                      <a:pt x="533" y="0"/>
                    </a:moveTo>
                    <a:lnTo>
                      <a:pt x="533" y="97"/>
                    </a:lnTo>
                    <a:lnTo>
                      <a:pt x="0" y="97"/>
                    </a:lnTo>
                    <a:lnTo>
                      <a:pt x="0" y="292"/>
                    </a:lnTo>
                    <a:lnTo>
                      <a:pt x="533" y="292"/>
                    </a:lnTo>
                    <a:lnTo>
                      <a:pt x="533" y="389"/>
                    </a:lnTo>
                    <a:lnTo>
                      <a:pt x="710" y="194"/>
                    </a:lnTo>
                    <a:lnTo>
                      <a:pt x="5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3359" name="Freeform 48"/>
              <p:cNvSpPr>
                <a:spLocks/>
              </p:cNvSpPr>
              <p:nvPr/>
            </p:nvSpPr>
            <p:spPr bwMode="auto">
              <a:xfrm>
                <a:off x="520" y="3189"/>
                <a:ext cx="710" cy="389"/>
              </a:xfrm>
              <a:custGeom>
                <a:avLst/>
                <a:gdLst>
                  <a:gd name="T0" fmla="*/ 533 w 710"/>
                  <a:gd name="T1" fmla="*/ 0 h 389"/>
                  <a:gd name="T2" fmla="*/ 533 w 710"/>
                  <a:gd name="T3" fmla="*/ 97 h 389"/>
                  <a:gd name="T4" fmla="*/ 0 w 710"/>
                  <a:gd name="T5" fmla="*/ 97 h 389"/>
                  <a:gd name="T6" fmla="*/ 0 w 710"/>
                  <a:gd name="T7" fmla="*/ 292 h 389"/>
                  <a:gd name="T8" fmla="*/ 533 w 710"/>
                  <a:gd name="T9" fmla="*/ 292 h 389"/>
                  <a:gd name="T10" fmla="*/ 533 w 710"/>
                  <a:gd name="T11" fmla="*/ 389 h 389"/>
                  <a:gd name="T12" fmla="*/ 710 w 710"/>
                  <a:gd name="T13" fmla="*/ 194 h 389"/>
                  <a:gd name="T14" fmla="*/ 533 w 710"/>
                  <a:gd name="T15" fmla="*/ 0 h 3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0" h="389">
                    <a:moveTo>
                      <a:pt x="533" y="0"/>
                    </a:moveTo>
                    <a:lnTo>
                      <a:pt x="533" y="97"/>
                    </a:lnTo>
                    <a:lnTo>
                      <a:pt x="0" y="97"/>
                    </a:lnTo>
                    <a:lnTo>
                      <a:pt x="0" y="292"/>
                    </a:lnTo>
                    <a:lnTo>
                      <a:pt x="533" y="292"/>
                    </a:lnTo>
                    <a:lnTo>
                      <a:pt x="533" y="389"/>
                    </a:lnTo>
                    <a:lnTo>
                      <a:pt x="710" y="194"/>
                    </a:lnTo>
                    <a:lnTo>
                      <a:pt x="533"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p>
            </p:txBody>
          </p:sp>
        </p:grpSp>
      </p:grpSp>
    </p:spTree>
    <p:extLst>
      <p:ext uri="{BB962C8B-B14F-4D97-AF65-F5344CB8AC3E}">
        <p14:creationId xmlns:p14="http://schemas.microsoft.com/office/powerpoint/2010/main" val="30117746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37613"/>
          </a:xfrm>
        </p:spPr>
        <p:txBody>
          <a:bodyPr>
            <a:normAutofit fontScale="90000"/>
          </a:bodyPr>
          <a:lstStyle/>
          <a:p>
            <a:r>
              <a:rPr lang="nl-NL" b="1" dirty="0" smtClean="0">
                <a:solidFill>
                  <a:srgbClr val="FF0000"/>
                </a:solidFill>
              </a:rPr>
              <a:t>Patronen</a:t>
            </a:r>
            <a:endParaRPr lang="nl-NL" b="1"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05940052"/>
              </p:ext>
            </p:extLst>
          </p:nvPr>
        </p:nvGraphicFramePr>
        <p:xfrm>
          <a:off x="2825" y="1325128"/>
          <a:ext cx="8906477" cy="5532872"/>
        </p:xfrm>
        <a:graphic>
          <a:graphicData uri="http://schemas.openxmlformats.org/presentationml/2006/ole">
            <mc:AlternateContent xmlns:mc="http://schemas.openxmlformats.org/markup-compatibility/2006">
              <mc:Choice xmlns:v="urn:schemas-microsoft-com:vml" Requires="v">
                <p:oleObj spid="_x0000_s1089" name="Document" r:id="rId4" imgW="5880100" imgH="3924300" progId="Word.Document.12">
                  <p:embed/>
                </p:oleObj>
              </mc:Choice>
              <mc:Fallback>
                <p:oleObj name="Document" r:id="rId4" imgW="5880100" imgH="3924300" progId="Word.Document.12">
                  <p:embed/>
                  <p:pic>
                    <p:nvPicPr>
                      <p:cNvPr id="0" name=""/>
                      <p:cNvPicPr/>
                      <p:nvPr/>
                    </p:nvPicPr>
                    <p:blipFill>
                      <a:blip r:embed="rId5"/>
                      <a:stretch>
                        <a:fillRect/>
                      </a:stretch>
                    </p:blipFill>
                    <p:spPr>
                      <a:xfrm>
                        <a:off x="2825" y="1325128"/>
                        <a:ext cx="8906477" cy="5532872"/>
                      </a:xfrm>
                      <a:prstGeom prst="rect">
                        <a:avLst/>
                      </a:prstGeom>
                    </p:spPr>
                  </p:pic>
                </p:oleObj>
              </mc:Fallback>
            </mc:AlternateContent>
          </a:graphicData>
        </a:graphic>
      </p:graphicFrame>
    </p:spTree>
    <p:extLst>
      <p:ext uri="{BB962C8B-B14F-4D97-AF65-F5344CB8AC3E}">
        <p14:creationId xmlns:p14="http://schemas.microsoft.com/office/powerpoint/2010/main" val="3686011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nl-NL" sz="3600" b="1" dirty="0">
                <a:solidFill>
                  <a:srgbClr val="FF0000"/>
                </a:solidFill>
                <a:latin typeface="Times New Roman" charset="0"/>
              </a:rPr>
              <a:t>Gezonde schema</a:t>
            </a:r>
            <a:r>
              <a:rPr lang="ja-JP" altLang="nl-NL" sz="3600" b="1" dirty="0">
                <a:solidFill>
                  <a:srgbClr val="FF0000"/>
                </a:solidFill>
                <a:latin typeface="Times New Roman" charset="0"/>
              </a:rPr>
              <a:t>’</a:t>
            </a:r>
            <a:r>
              <a:rPr lang="nl-NL" sz="3600" b="1" dirty="0">
                <a:solidFill>
                  <a:srgbClr val="FF0000"/>
                </a:solidFill>
                <a:latin typeface="Times New Roman" charset="0"/>
              </a:rPr>
              <a:t>s en niet helpende schema</a:t>
            </a:r>
            <a:r>
              <a:rPr lang="ja-JP" altLang="nl-NL" sz="3600" b="1" dirty="0">
                <a:solidFill>
                  <a:srgbClr val="FF0000"/>
                </a:solidFill>
                <a:latin typeface="Arial" charset="0"/>
              </a:rPr>
              <a:t>’</a:t>
            </a:r>
            <a:r>
              <a:rPr lang="nl-NL" altLang="ja-JP" sz="3600" b="1" dirty="0">
                <a:solidFill>
                  <a:srgbClr val="FF0000"/>
                </a:solidFill>
                <a:latin typeface="Times New Roman" charset="0"/>
              </a:rPr>
              <a:t>s / patronen: valkuilen</a:t>
            </a:r>
            <a:endParaRPr lang="nl-NL" sz="3600" b="1" dirty="0">
              <a:solidFill>
                <a:srgbClr val="FF0000"/>
              </a:solidFill>
              <a:latin typeface="Times New Roman" charset="0"/>
            </a:endParaRPr>
          </a:p>
        </p:txBody>
      </p:sp>
      <p:sp>
        <p:nvSpPr>
          <p:cNvPr id="13315" name="Rectangle 3"/>
          <p:cNvSpPr>
            <a:spLocks noGrp="1" noChangeArrowheads="1"/>
          </p:cNvSpPr>
          <p:nvPr>
            <p:ph type="body" idx="1"/>
          </p:nvPr>
        </p:nvSpPr>
        <p:spPr>
          <a:xfrm>
            <a:off x="395288" y="1981200"/>
            <a:ext cx="8748712" cy="4876800"/>
          </a:xfrm>
        </p:spPr>
        <p:txBody>
          <a:bodyPr/>
          <a:lstStyle/>
          <a:p>
            <a:pPr marL="609600" indent="-609600" eaLnBrk="1" hangingPunct="1">
              <a:buFontTx/>
              <a:buNone/>
              <a:defRPr/>
            </a:pPr>
            <a:r>
              <a:rPr lang="nl-NL" dirty="0">
                <a:latin typeface="Times New Roman" charset="0"/>
              </a:rPr>
              <a:t>Gezond: Ik hoor erbij en vertrouwen bouw je op </a:t>
            </a:r>
          </a:p>
          <a:p>
            <a:pPr marL="609600" indent="-609600" eaLnBrk="1" hangingPunct="1">
              <a:buFontTx/>
              <a:buNone/>
              <a:defRPr/>
            </a:pPr>
            <a:r>
              <a:rPr lang="nl-NL" dirty="0">
                <a:latin typeface="Times New Roman" charset="0"/>
              </a:rPr>
              <a:t>Ongezond: </a:t>
            </a:r>
            <a:r>
              <a:rPr lang="nl-NL" dirty="0" smtClean="0">
                <a:latin typeface="Times New Roman" charset="0"/>
              </a:rPr>
              <a:t>Laat </a:t>
            </a:r>
            <a:r>
              <a:rPr lang="nl-NL" dirty="0">
                <a:latin typeface="Times New Roman" charset="0"/>
              </a:rPr>
              <a:t>me niet in de steek </a:t>
            </a:r>
          </a:p>
          <a:p>
            <a:pPr marL="609600" indent="-609600" eaLnBrk="1" hangingPunct="1">
              <a:buFontTx/>
              <a:buNone/>
              <a:defRPr/>
            </a:pPr>
            <a:r>
              <a:rPr lang="nl-NL" dirty="0">
                <a:latin typeface="Times New Roman" charset="0"/>
              </a:rPr>
              <a:t>Ongezond: Ik hoor er niet bij</a:t>
            </a: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p:txBody>
      </p:sp>
      <p:pic>
        <p:nvPicPr>
          <p:cNvPr id="118787" name="Picture 4" descr="h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3933825"/>
            <a:ext cx="4175125"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kuik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933825"/>
            <a:ext cx="35290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1518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p:cNvPicPr>
          <p:nvPr>
            <p:ph idx="1"/>
          </p:nvPr>
        </p:nvPicPr>
        <p:blipFill>
          <a:blip r:embed="rId2">
            <a:extLst>
              <a:ext uri="{28A0092B-C50C-407E-A947-70E740481C1C}">
                <a14:useLocalDpi xmlns:a14="http://schemas.microsoft.com/office/drawing/2010/main" val="0"/>
              </a:ext>
            </a:extLst>
          </a:blip>
          <a:srcRect t="17050" b="17050"/>
          <a:stretch>
            <a:fillRect/>
          </a:stretch>
        </p:blipFill>
        <p:spPr bwMode="auto">
          <a:xfrm>
            <a:off x="-222821" y="0"/>
            <a:ext cx="9366821" cy="6858000"/>
          </a:xfrm>
          <a:prstGeom prst="rect">
            <a:avLst/>
          </a:prstGeom>
          <a:noFill/>
          <a:ln>
            <a:noFill/>
          </a:ln>
        </p:spPr>
      </p:pic>
      <p:sp>
        <p:nvSpPr>
          <p:cNvPr id="5" name="Tekstvak 4"/>
          <p:cNvSpPr txBox="1"/>
          <p:nvPr/>
        </p:nvSpPr>
        <p:spPr>
          <a:xfrm>
            <a:off x="0" y="379413"/>
            <a:ext cx="3796550" cy="1200328"/>
          </a:xfrm>
          <a:prstGeom prst="rect">
            <a:avLst/>
          </a:prstGeom>
          <a:noFill/>
        </p:spPr>
        <p:txBody>
          <a:bodyPr wrap="square" rtlCol="0">
            <a:spAutoFit/>
          </a:bodyPr>
          <a:lstStyle/>
          <a:p>
            <a:r>
              <a:rPr lang="nl-NL" sz="2400" b="1" dirty="0" smtClean="0">
                <a:solidFill>
                  <a:srgbClr val="FF0000"/>
                </a:solidFill>
              </a:rPr>
              <a:t>Niet helpend schema:</a:t>
            </a:r>
          </a:p>
          <a:p>
            <a:endParaRPr lang="nl-NL" sz="2400" b="1" dirty="0"/>
          </a:p>
          <a:p>
            <a:r>
              <a:rPr lang="nl-NL" sz="2400" i="1" dirty="0" smtClean="0">
                <a:solidFill>
                  <a:srgbClr val="FF0000"/>
                </a:solidFill>
              </a:rPr>
              <a:t>‘Niemand houdt van mij</a:t>
            </a:r>
            <a:r>
              <a:rPr lang="nl-NL" sz="2000" i="1" dirty="0" smtClean="0">
                <a:solidFill>
                  <a:srgbClr val="FF0000"/>
                </a:solidFill>
              </a:rPr>
              <a:t>’</a:t>
            </a:r>
            <a:endParaRPr lang="nl-NL" sz="2000" i="1" dirty="0">
              <a:solidFill>
                <a:srgbClr val="FF0000"/>
              </a:solidFill>
            </a:endParaRPr>
          </a:p>
        </p:txBody>
      </p:sp>
    </p:spTree>
    <p:extLst>
      <p:ext uri="{BB962C8B-B14F-4D97-AF65-F5344CB8AC3E}">
        <p14:creationId xmlns:p14="http://schemas.microsoft.com/office/powerpoint/2010/main" val="21192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802154" y="301741"/>
            <a:ext cx="6907438" cy="5730034"/>
          </a:xfrm>
          <a:prstGeom prst="rect">
            <a:avLst/>
          </a:prstGeom>
        </p:spPr>
      </p:pic>
      <p:sp>
        <p:nvSpPr>
          <p:cNvPr id="7" name="Tekstvak 6"/>
          <p:cNvSpPr txBox="1"/>
          <p:nvPr/>
        </p:nvSpPr>
        <p:spPr>
          <a:xfrm flipH="1">
            <a:off x="1158667" y="5283200"/>
            <a:ext cx="7419924" cy="109011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nl-NL" sz="2400" b="1" dirty="0" smtClean="0">
                <a:solidFill>
                  <a:srgbClr val="FF0000"/>
                </a:solidFill>
                <a:effectLst/>
                <a:latin typeface="Times New Roman"/>
                <a:ea typeface="ＭＳ 明朝"/>
              </a:rPr>
              <a:t>Helpend schema:</a:t>
            </a:r>
          </a:p>
          <a:p>
            <a:pPr>
              <a:spcAft>
                <a:spcPts val="0"/>
              </a:spcAft>
            </a:pPr>
            <a:endParaRPr lang="nl-NL" sz="2400" i="1" dirty="0">
              <a:latin typeface="Times New Roman"/>
              <a:ea typeface="ＭＳ 明朝"/>
            </a:endParaRPr>
          </a:p>
          <a:p>
            <a:pPr>
              <a:spcAft>
                <a:spcPts val="0"/>
              </a:spcAft>
            </a:pPr>
            <a:r>
              <a:rPr lang="nl-NL" sz="2400" i="1" dirty="0" smtClean="0">
                <a:solidFill>
                  <a:srgbClr val="008000"/>
                </a:solidFill>
                <a:effectLst/>
                <a:latin typeface="Times New Roman"/>
                <a:ea typeface="ＭＳ 明朝"/>
              </a:rPr>
              <a:t>‘</a:t>
            </a:r>
            <a:r>
              <a:rPr lang="nl-NL" sz="2400" i="1" dirty="0" smtClean="0">
                <a:solidFill>
                  <a:schemeClr val="tx1"/>
                </a:solidFill>
                <a:effectLst/>
                <a:latin typeface="Times New Roman"/>
                <a:ea typeface="ＭＳ 明朝"/>
              </a:rPr>
              <a:t>Ik </a:t>
            </a:r>
            <a:r>
              <a:rPr lang="nl-NL" sz="2400" i="1" dirty="0">
                <a:solidFill>
                  <a:schemeClr val="tx1"/>
                </a:solidFill>
                <a:effectLst/>
                <a:latin typeface="Times New Roman"/>
                <a:ea typeface="ＭＳ 明朝"/>
              </a:rPr>
              <a:t>hoor er gewoon bij, net als </a:t>
            </a:r>
            <a:r>
              <a:rPr lang="nl-NL" sz="2400" i="1" dirty="0" smtClean="0">
                <a:solidFill>
                  <a:schemeClr val="tx1"/>
                </a:solidFill>
                <a:effectLst/>
                <a:latin typeface="Times New Roman"/>
                <a:ea typeface="ＭＳ 明朝"/>
              </a:rPr>
              <a:t>anderen</a:t>
            </a:r>
            <a:r>
              <a:rPr lang="nl-NL" sz="2400" i="1" dirty="0" smtClean="0">
                <a:solidFill>
                  <a:srgbClr val="008000"/>
                </a:solidFill>
                <a:effectLst/>
                <a:latin typeface="Times New Roman"/>
                <a:ea typeface="ＭＳ 明朝"/>
              </a:rPr>
              <a:t>’</a:t>
            </a:r>
            <a:endParaRPr lang="nl-NL" sz="2400" dirty="0">
              <a:solidFill>
                <a:srgbClr val="008000"/>
              </a:solidFill>
              <a:effectLst/>
              <a:latin typeface="Times New Roman"/>
              <a:ea typeface="ＭＳ 明朝"/>
            </a:endParaRPr>
          </a:p>
        </p:txBody>
      </p:sp>
    </p:spTree>
    <p:extLst>
      <p:ext uri="{BB962C8B-B14F-4D97-AF65-F5344CB8AC3E}">
        <p14:creationId xmlns:p14="http://schemas.microsoft.com/office/powerpoint/2010/main" val="4081373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nl-NL" sz="3600" b="1" dirty="0">
                <a:solidFill>
                  <a:srgbClr val="FF0000"/>
                </a:solidFill>
              </a:rPr>
              <a:t>Welke schema’s / patronen </a:t>
            </a:r>
            <a:r>
              <a:rPr lang="nl-NL" sz="3600" b="1" dirty="0" smtClean="0">
                <a:solidFill>
                  <a:srgbClr val="FF0000"/>
                </a:solidFill>
              </a:rPr>
              <a:t>heb je last van?</a:t>
            </a:r>
            <a:endParaRPr lang="nl-NL" sz="3600" b="1" dirty="0">
              <a:solidFill>
                <a:srgbClr val="FF0000"/>
              </a:solidFill>
            </a:endParaRPr>
          </a:p>
        </p:txBody>
      </p:sp>
      <p:sp>
        <p:nvSpPr>
          <p:cNvPr id="3" name="Tijdelijke aanduiding voor inhoud 2"/>
          <p:cNvSpPr>
            <a:spLocks noGrp="1"/>
          </p:cNvSpPr>
          <p:nvPr>
            <p:ph idx="1"/>
          </p:nvPr>
        </p:nvSpPr>
        <p:spPr>
          <a:xfrm>
            <a:off x="170373" y="1600200"/>
            <a:ext cx="8973627" cy="5257800"/>
          </a:xfrm>
        </p:spPr>
        <p:txBody>
          <a:bodyPr/>
          <a:lstStyle/>
          <a:p>
            <a:endParaRPr lang="nl-NL" dirty="0"/>
          </a:p>
        </p:txBody>
      </p:sp>
      <p:pic>
        <p:nvPicPr>
          <p:cNvPr id="4" name="Afbeelding 3"/>
          <p:cNvPicPr/>
          <p:nvPr/>
        </p:nvPicPr>
        <p:blipFill rotWithShape="1">
          <a:blip r:embed="rId2">
            <a:extLst>
              <a:ext uri="{28A0092B-C50C-407E-A947-70E740481C1C}">
                <a14:useLocalDpi xmlns:a14="http://schemas.microsoft.com/office/drawing/2010/main" val="0"/>
              </a:ext>
            </a:extLst>
          </a:blip>
          <a:srcRect l="1229" t="2047"/>
          <a:stretch/>
        </p:blipFill>
        <p:spPr bwMode="auto">
          <a:xfrm>
            <a:off x="1208099" y="1600200"/>
            <a:ext cx="7935901" cy="51077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210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Schemavragenlijst invullen</a:t>
            </a:r>
            <a:endParaRPr lang="nl-NL" b="1" dirty="0">
              <a:solidFill>
                <a:srgbClr val="FF0000"/>
              </a:solidFill>
            </a:endParaRPr>
          </a:p>
        </p:txBody>
      </p:sp>
      <p:sp>
        <p:nvSpPr>
          <p:cNvPr id="3" name="Tijdelijke aanduiding voor inhoud 2"/>
          <p:cNvSpPr>
            <a:spLocks noGrp="1"/>
          </p:cNvSpPr>
          <p:nvPr>
            <p:ph idx="1"/>
          </p:nvPr>
        </p:nvSpPr>
        <p:spPr>
          <a:xfrm>
            <a:off x="289667" y="1417638"/>
            <a:ext cx="8397133" cy="5133953"/>
          </a:xfrm>
        </p:spPr>
        <p:txBody>
          <a:bodyPr>
            <a:normAutofit/>
          </a:bodyPr>
          <a:lstStyle/>
          <a:p>
            <a:pPr marL="514350" indent="-514350">
              <a:buFont typeface="+mj-lt"/>
              <a:buAutoNum type="arabicPeriod"/>
            </a:pPr>
            <a:r>
              <a:rPr lang="nl-NL" dirty="0" smtClean="0"/>
              <a:t>Scores op de vragenlijst</a:t>
            </a:r>
          </a:p>
          <a:p>
            <a:pPr marL="514350" indent="-514350">
              <a:buFont typeface="+mj-lt"/>
              <a:buAutoNum type="arabicPeriod"/>
            </a:pPr>
            <a:r>
              <a:rPr lang="nl-NL" dirty="0" smtClean="0"/>
              <a:t>Scores in volgorde van hoogste naar laagste score zetten</a:t>
            </a:r>
          </a:p>
          <a:p>
            <a:pPr marL="514350" indent="-514350">
              <a:buFont typeface="+mj-lt"/>
              <a:buAutoNum type="arabicPeriod"/>
            </a:pPr>
            <a:r>
              <a:rPr lang="nl-NL" dirty="0" smtClean="0"/>
              <a:t>Top 3 schema’s neerzetten: hierop focus je je</a:t>
            </a:r>
          </a:p>
          <a:p>
            <a:pPr marL="0" indent="0">
              <a:buNone/>
            </a:pPr>
            <a:r>
              <a:rPr lang="nl-NL" dirty="0"/>
              <a:t>	</a:t>
            </a:r>
            <a:r>
              <a:rPr lang="nl-NL" dirty="0" smtClean="0"/>
              <a:t>in de training</a:t>
            </a:r>
          </a:p>
          <a:p>
            <a:pPr marL="0" indent="0">
              <a:buNone/>
            </a:pPr>
            <a:r>
              <a:rPr lang="nl-NL" dirty="0"/>
              <a:t> </a:t>
            </a:r>
            <a:r>
              <a:rPr lang="nl-NL" dirty="0" smtClean="0"/>
              <a:t>     </a:t>
            </a:r>
          </a:p>
          <a:p>
            <a:pPr marL="514350" indent="-514350">
              <a:buFont typeface="+mj-lt"/>
              <a:buAutoNum type="arabicPeriod"/>
            </a:pPr>
            <a:endParaRPr lang="nl-NL" dirty="0"/>
          </a:p>
          <a:p>
            <a:pPr marL="514350" indent="-514350">
              <a:buFont typeface="+mj-lt"/>
              <a:buAutoNum type="arabicPeriod"/>
            </a:pPr>
            <a:endParaRPr lang="nl-NL" dirty="0" smtClean="0"/>
          </a:p>
          <a:p>
            <a:pPr marL="0" indent="0">
              <a:buNone/>
            </a:pPr>
            <a:endParaRPr lang="nl-NL" dirty="0"/>
          </a:p>
          <a:p>
            <a:pPr marL="0" indent="0">
              <a:buNone/>
            </a:pPr>
            <a:endParaRPr lang="nl-NL" dirty="0"/>
          </a:p>
        </p:txBody>
      </p:sp>
    </p:spTree>
    <p:extLst>
      <p:ext uri="{BB962C8B-B14F-4D97-AF65-F5344CB8AC3E}">
        <p14:creationId xmlns:p14="http://schemas.microsoft.com/office/powerpoint/2010/main" val="1265576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247922"/>
          </a:xfrm>
        </p:spPr>
        <p:txBody>
          <a:bodyPr>
            <a:normAutofit/>
          </a:bodyPr>
          <a:lstStyle/>
          <a:p>
            <a:r>
              <a:rPr lang="nl-NL" sz="3200" b="1" dirty="0" smtClean="0">
                <a:solidFill>
                  <a:srgbClr val="FF0000"/>
                </a:solidFill>
              </a:rPr>
              <a:t>Uitleg Schema’s/patronen/valkuilen:</a:t>
            </a:r>
            <a:br>
              <a:rPr lang="nl-NL" sz="3200" b="1" dirty="0" smtClean="0">
                <a:solidFill>
                  <a:srgbClr val="FF0000"/>
                </a:solidFill>
              </a:rPr>
            </a:br>
            <a:r>
              <a:rPr lang="nl-NL" sz="3200" dirty="0" smtClean="0"/>
              <a:t>Dit is een hoofd </a:t>
            </a:r>
            <a:endParaRPr lang="nl-NL" sz="3200" dirty="0"/>
          </a:p>
        </p:txBody>
      </p:sp>
      <p:sp>
        <p:nvSpPr>
          <p:cNvPr id="3" name="Tijdelijke aanduiding voor inhoud 2"/>
          <p:cNvSpPr>
            <a:spLocks noGrp="1"/>
          </p:cNvSpPr>
          <p:nvPr>
            <p:ph idx="1"/>
          </p:nvPr>
        </p:nvSpPr>
        <p:spPr>
          <a:xfrm>
            <a:off x="457200" y="1600200"/>
            <a:ext cx="8229600" cy="5257800"/>
          </a:xfrm>
        </p:spPr>
        <p:txBody>
          <a:bodyPr/>
          <a:lstStyle/>
          <a:p>
            <a:pPr marL="1371600" lvl="3" indent="0">
              <a:buNone/>
            </a:pPr>
            <a:endParaRPr lang="nl-NL" dirty="0" smtClean="0"/>
          </a:p>
          <a:p>
            <a:pPr marL="1371600" lvl="3" indent="0">
              <a:buNone/>
            </a:pPr>
            <a:endParaRPr lang="nl-NL" dirty="0"/>
          </a:p>
          <a:p>
            <a:pPr marL="1371600" lvl="3" indent="0">
              <a:buNone/>
            </a:pPr>
            <a:r>
              <a:rPr lang="nl-NL" dirty="0" smtClean="0"/>
              <a:t>	</a:t>
            </a:r>
            <a:r>
              <a:rPr lang="nl-NL" b="1" dirty="0" smtClean="0"/>
              <a:t>Automatische gedachten</a:t>
            </a:r>
          </a:p>
          <a:p>
            <a:pPr marL="1371600" lvl="3" indent="0">
              <a:buNone/>
            </a:pPr>
            <a:r>
              <a:rPr lang="nl-NL" dirty="0" smtClean="0"/>
              <a:t>(zoals ze in flarden de hele dag door je hoofd gaan)</a:t>
            </a:r>
          </a:p>
          <a:p>
            <a:pPr marL="0" indent="0">
              <a:buNone/>
            </a:pPr>
            <a:endParaRPr lang="nl-NL" dirty="0"/>
          </a:p>
          <a:p>
            <a:pPr marL="2286000" lvl="5" indent="0">
              <a:buNone/>
            </a:pPr>
            <a:r>
              <a:rPr lang="nl-NL" b="1" dirty="0" smtClean="0"/>
              <a:t>Denkfouten</a:t>
            </a:r>
          </a:p>
          <a:p>
            <a:pPr marL="2286000" lvl="5" indent="0">
              <a:buNone/>
            </a:pPr>
            <a:r>
              <a:rPr lang="nl-NL" dirty="0" smtClean="0"/>
              <a:t>(fouten in logisch redeneren)</a:t>
            </a:r>
          </a:p>
          <a:p>
            <a:pPr marL="2286000" lvl="5" indent="0">
              <a:buNone/>
            </a:pPr>
            <a:endParaRPr lang="nl-NL" dirty="0" smtClean="0"/>
          </a:p>
          <a:p>
            <a:pPr marL="2286000" lvl="5" indent="0">
              <a:buNone/>
            </a:pPr>
            <a:endParaRPr lang="nl-NL" dirty="0"/>
          </a:p>
          <a:p>
            <a:pPr marL="2286000" lvl="5" indent="0">
              <a:buNone/>
            </a:pPr>
            <a:r>
              <a:rPr lang="nl-NL" b="1" dirty="0" smtClean="0"/>
              <a:t>Disfunctionele Schema’s</a:t>
            </a:r>
          </a:p>
          <a:p>
            <a:pPr marL="2286000" lvl="5" indent="0">
              <a:buNone/>
            </a:pPr>
            <a:r>
              <a:rPr lang="nl-NL" dirty="0" smtClean="0"/>
              <a:t>(Kernopvattingen over jezelf, anderen en de wereld)</a:t>
            </a:r>
          </a:p>
          <a:p>
            <a:pPr marL="0" indent="0">
              <a:buNone/>
            </a:pPr>
            <a:r>
              <a:rPr lang="nl-NL" dirty="0" smtClean="0"/>
              <a:t>			</a:t>
            </a:r>
            <a:endParaRPr lang="nl-NL" sz="2000" dirty="0"/>
          </a:p>
        </p:txBody>
      </p:sp>
      <p:sp>
        <p:nvSpPr>
          <p:cNvPr id="5" name="Vrije vorm 4"/>
          <p:cNvSpPr/>
          <p:nvPr/>
        </p:nvSpPr>
        <p:spPr>
          <a:xfrm>
            <a:off x="1237957" y="1041009"/>
            <a:ext cx="5711483" cy="5753686"/>
          </a:xfrm>
          <a:custGeom>
            <a:avLst/>
            <a:gdLst>
              <a:gd name="connsiteX0" fmla="*/ 168812 w 5711483"/>
              <a:gd name="connsiteY0" fmla="*/ 4909624 h 4909624"/>
              <a:gd name="connsiteX1" fmla="*/ 464234 w 5711483"/>
              <a:gd name="connsiteY1" fmla="*/ 4881489 h 4909624"/>
              <a:gd name="connsiteX2" fmla="*/ 618978 w 5711483"/>
              <a:gd name="connsiteY2" fmla="*/ 4867421 h 4909624"/>
              <a:gd name="connsiteX3" fmla="*/ 675249 w 5711483"/>
              <a:gd name="connsiteY3" fmla="*/ 4853354 h 4909624"/>
              <a:gd name="connsiteX4" fmla="*/ 872197 w 5711483"/>
              <a:gd name="connsiteY4" fmla="*/ 4825218 h 4909624"/>
              <a:gd name="connsiteX5" fmla="*/ 914400 w 5711483"/>
              <a:gd name="connsiteY5" fmla="*/ 4797083 h 4909624"/>
              <a:gd name="connsiteX6" fmla="*/ 942535 w 5711483"/>
              <a:gd name="connsiteY6" fmla="*/ 4712677 h 4909624"/>
              <a:gd name="connsiteX7" fmla="*/ 956603 w 5711483"/>
              <a:gd name="connsiteY7" fmla="*/ 4670474 h 4909624"/>
              <a:gd name="connsiteX8" fmla="*/ 970671 w 5711483"/>
              <a:gd name="connsiteY8" fmla="*/ 4614203 h 4909624"/>
              <a:gd name="connsiteX9" fmla="*/ 998806 w 5711483"/>
              <a:gd name="connsiteY9" fmla="*/ 4529797 h 4909624"/>
              <a:gd name="connsiteX10" fmla="*/ 1026941 w 5711483"/>
              <a:gd name="connsiteY10" fmla="*/ 4487594 h 4909624"/>
              <a:gd name="connsiteX11" fmla="*/ 1139483 w 5711483"/>
              <a:gd name="connsiteY11" fmla="*/ 4403187 h 4909624"/>
              <a:gd name="connsiteX12" fmla="*/ 1153551 w 5711483"/>
              <a:gd name="connsiteY12" fmla="*/ 4346917 h 4909624"/>
              <a:gd name="connsiteX13" fmla="*/ 1139483 w 5711483"/>
              <a:gd name="connsiteY13" fmla="*/ 4304714 h 4909624"/>
              <a:gd name="connsiteX14" fmla="*/ 998806 w 5711483"/>
              <a:gd name="connsiteY14" fmla="*/ 4107766 h 4909624"/>
              <a:gd name="connsiteX15" fmla="*/ 970671 w 5711483"/>
              <a:gd name="connsiteY15" fmla="*/ 4051495 h 4909624"/>
              <a:gd name="connsiteX16" fmla="*/ 928468 w 5711483"/>
              <a:gd name="connsiteY16" fmla="*/ 4009292 h 4909624"/>
              <a:gd name="connsiteX17" fmla="*/ 829994 w 5711483"/>
              <a:gd name="connsiteY17" fmla="*/ 3882683 h 4909624"/>
              <a:gd name="connsiteX18" fmla="*/ 759655 w 5711483"/>
              <a:gd name="connsiteY18" fmla="*/ 3798277 h 4909624"/>
              <a:gd name="connsiteX19" fmla="*/ 689317 w 5711483"/>
              <a:gd name="connsiteY19" fmla="*/ 3727938 h 4909624"/>
              <a:gd name="connsiteX20" fmla="*/ 661181 w 5711483"/>
              <a:gd name="connsiteY20" fmla="*/ 3699803 h 4909624"/>
              <a:gd name="connsiteX21" fmla="*/ 633046 w 5711483"/>
              <a:gd name="connsiteY21" fmla="*/ 3657600 h 4909624"/>
              <a:gd name="connsiteX22" fmla="*/ 576775 w 5711483"/>
              <a:gd name="connsiteY22" fmla="*/ 3601329 h 4909624"/>
              <a:gd name="connsiteX23" fmla="*/ 520505 w 5711483"/>
              <a:gd name="connsiteY23" fmla="*/ 3530991 h 4909624"/>
              <a:gd name="connsiteX24" fmla="*/ 436098 w 5711483"/>
              <a:gd name="connsiteY24" fmla="*/ 3432517 h 4909624"/>
              <a:gd name="connsiteX25" fmla="*/ 365760 w 5711483"/>
              <a:gd name="connsiteY25" fmla="*/ 3277772 h 4909624"/>
              <a:gd name="connsiteX26" fmla="*/ 323557 w 5711483"/>
              <a:gd name="connsiteY26" fmla="*/ 3207434 h 4909624"/>
              <a:gd name="connsiteX27" fmla="*/ 309489 w 5711483"/>
              <a:gd name="connsiteY27" fmla="*/ 3165231 h 4909624"/>
              <a:gd name="connsiteX28" fmla="*/ 281354 w 5711483"/>
              <a:gd name="connsiteY28" fmla="*/ 3123027 h 4909624"/>
              <a:gd name="connsiteX29" fmla="*/ 267286 w 5711483"/>
              <a:gd name="connsiteY29" fmla="*/ 3080824 h 4909624"/>
              <a:gd name="connsiteX30" fmla="*/ 253218 w 5711483"/>
              <a:gd name="connsiteY30" fmla="*/ 3024554 h 4909624"/>
              <a:gd name="connsiteX31" fmla="*/ 225083 w 5711483"/>
              <a:gd name="connsiteY31" fmla="*/ 2996418 h 4909624"/>
              <a:gd name="connsiteX32" fmla="*/ 196948 w 5711483"/>
              <a:gd name="connsiteY32" fmla="*/ 2940147 h 4909624"/>
              <a:gd name="connsiteX33" fmla="*/ 182880 w 5711483"/>
              <a:gd name="connsiteY33" fmla="*/ 2897944 h 4909624"/>
              <a:gd name="connsiteX34" fmla="*/ 112541 w 5711483"/>
              <a:gd name="connsiteY34" fmla="*/ 2729132 h 4909624"/>
              <a:gd name="connsiteX35" fmla="*/ 98474 w 5711483"/>
              <a:gd name="connsiteY35" fmla="*/ 2658794 h 4909624"/>
              <a:gd name="connsiteX36" fmla="*/ 84406 w 5711483"/>
              <a:gd name="connsiteY36" fmla="*/ 2616591 h 4909624"/>
              <a:gd name="connsiteX37" fmla="*/ 70338 w 5711483"/>
              <a:gd name="connsiteY37" fmla="*/ 2518117 h 4909624"/>
              <a:gd name="connsiteX38" fmla="*/ 56271 w 5711483"/>
              <a:gd name="connsiteY38" fmla="*/ 2461846 h 4909624"/>
              <a:gd name="connsiteX39" fmla="*/ 28135 w 5711483"/>
              <a:gd name="connsiteY39" fmla="*/ 2293034 h 4909624"/>
              <a:gd name="connsiteX40" fmla="*/ 14068 w 5711483"/>
              <a:gd name="connsiteY40" fmla="*/ 2222695 h 4909624"/>
              <a:gd name="connsiteX41" fmla="*/ 0 w 5711483"/>
              <a:gd name="connsiteY41" fmla="*/ 2082018 h 4909624"/>
              <a:gd name="connsiteX42" fmla="*/ 28135 w 5711483"/>
              <a:gd name="connsiteY42" fmla="*/ 1871003 h 4909624"/>
              <a:gd name="connsiteX43" fmla="*/ 70338 w 5711483"/>
              <a:gd name="connsiteY43" fmla="*/ 1659987 h 4909624"/>
              <a:gd name="connsiteX44" fmla="*/ 98474 w 5711483"/>
              <a:gd name="connsiteY44" fmla="*/ 1575581 h 4909624"/>
              <a:gd name="connsiteX45" fmla="*/ 112541 w 5711483"/>
              <a:gd name="connsiteY45" fmla="*/ 1533378 h 4909624"/>
              <a:gd name="connsiteX46" fmla="*/ 182880 w 5711483"/>
              <a:gd name="connsiteY46" fmla="*/ 1392701 h 4909624"/>
              <a:gd name="connsiteX47" fmla="*/ 225083 w 5711483"/>
              <a:gd name="connsiteY47" fmla="*/ 1322363 h 4909624"/>
              <a:gd name="connsiteX48" fmla="*/ 253218 w 5711483"/>
              <a:gd name="connsiteY48" fmla="*/ 1237957 h 4909624"/>
              <a:gd name="connsiteX49" fmla="*/ 295421 w 5711483"/>
              <a:gd name="connsiteY49" fmla="*/ 1167618 h 4909624"/>
              <a:gd name="connsiteX50" fmla="*/ 379828 w 5711483"/>
              <a:gd name="connsiteY50" fmla="*/ 998806 h 4909624"/>
              <a:gd name="connsiteX51" fmla="*/ 407963 w 5711483"/>
              <a:gd name="connsiteY51" fmla="*/ 942535 h 4909624"/>
              <a:gd name="connsiteX52" fmla="*/ 534572 w 5711483"/>
              <a:gd name="connsiteY52" fmla="*/ 717452 h 4909624"/>
              <a:gd name="connsiteX53" fmla="*/ 647114 w 5711483"/>
              <a:gd name="connsiteY53" fmla="*/ 534572 h 4909624"/>
              <a:gd name="connsiteX54" fmla="*/ 731520 w 5711483"/>
              <a:gd name="connsiteY54" fmla="*/ 422031 h 4909624"/>
              <a:gd name="connsiteX55" fmla="*/ 759655 w 5711483"/>
              <a:gd name="connsiteY55" fmla="*/ 393895 h 4909624"/>
              <a:gd name="connsiteX56" fmla="*/ 787791 w 5711483"/>
              <a:gd name="connsiteY56" fmla="*/ 351692 h 4909624"/>
              <a:gd name="connsiteX57" fmla="*/ 928468 w 5711483"/>
              <a:gd name="connsiteY57" fmla="*/ 239151 h 4909624"/>
              <a:gd name="connsiteX58" fmla="*/ 970671 w 5711483"/>
              <a:gd name="connsiteY58" fmla="*/ 225083 h 4909624"/>
              <a:gd name="connsiteX59" fmla="*/ 1364566 w 5711483"/>
              <a:gd name="connsiteY59" fmla="*/ 196947 h 4909624"/>
              <a:gd name="connsiteX60" fmla="*/ 1533378 w 5711483"/>
              <a:gd name="connsiteY60" fmla="*/ 168812 h 4909624"/>
              <a:gd name="connsiteX61" fmla="*/ 1575581 w 5711483"/>
              <a:gd name="connsiteY61" fmla="*/ 154744 h 4909624"/>
              <a:gd name="connsiteX62" fmla="*/ 1631852 w 5711483"/>
              <a:gd name="connsiteY62" fmla="*/ 140677 h 4909624"/>
              <a:gd name="connsiteX63" fmla="*/ 1814732 w 5711483"/>
              <a:gd name="connsiteY63" fmla="*/ 98474 h 4909624"/>
              <a:gd name="connsiteX64" fmla="*/ 1983545 w 5711483"/>
              <a:gd name="connsiteY64" fmla="*/ 84406 h 4909624"/>
              <a:gd name="connsiteX65" fmla="*/ 2096086 w 5711483"/>
              <a:gd name="connsiteY65" fmla="*/ 70338 h 4909624"/>
              <a:gd name="connsiteX66" fmla="*/ 2489981 w 5711483"/>
              <a:gd name="connsiteY66" fmla="*/ 42203 h 4909624"/>
              <a:gd name="connsiteX67" fmla="*/ 2616591 w 5711483"/>
              <a:gd name="connsiteY67" fmla="*/ 28135 h 4909624"/>
              <a:gd name="connsiteX68" fmla="*/ 2729132 w 5711483"/>
              <a:gd name="connsiteY68" fmla="*/ 14067 h 4909624"/>
              <a:gd name="connsiteX69" fmla="*/ 2926080 w 5711483"/>
              <a:gd name="connsiteY69" fmla="*/ 0 h 4909624"/>
              <a:gd name="connsiteX70" fmla="*/ 3376246 w 5711483"/>
              <a:gd name="connsiteY70" fmla="*/ 14067 h 4909624"/>
              <a:gd name="connsiteX71" fmla="*/ 3685735 w 5711483"/>
              <a:gd name="connsiteY71" fmla="*/ 42203 h 4909624"/>
              <a:gd name="connsiteX72" fmla="*/ 3840480 w 5711483"/>
              <a:gd name="connsiteY72" fmla="*/ 70338 h 4909624"/>
              <a:gd name="connsiteX73" fmla="*/ 3924886 w 5711483"/>
              <a:gd name="connsiteY73" fmla="*/ 98474 h 4909624"/>
              <a:gd name="connsiteX74" fmla="*/ 4009292 w 5711483"/>
              <a:gd name="connsiteY74" fmla="*/ 112541 h 4909624"/>
              <a:gd name="connsiteX75" fmla="*/ 4065563 w 5711483"/>
              <a:gd name="connsiteY75" fmla="*/ 126609 h 4909624"/>
              <a:gd name="connsiteX76" fmla="*/ 4389120 w 5711483"/>
              <a:gd name="connsiteY76" fmla="*/ 168812 h 4909624"/>
              <a:gd name="connsiteX77" fmla="*/ 4642338 w 5711483"/>
              <a:gd name="connsiteY77" fmla="*/ 211015 h 4909624"/>
              <a:gd name="connsiteX78" fmla="*/ 4754880 w 5711483"/>
              <a:gd name="connsiteY78" fmla="*/ 225083 h 4909624"/>
              <a:gd name="connsiteX79" fmla="*/ 4909625 w 5711483"/>
              <a:gd name="connsiteY79" fmla="*/ 267286 h 4909624"/>
              <a:gd name="connsiteX80" fmla="*/ 5036234 w 5711483"/>
              <a:gd name="connsiteY80" fmla="*/ 323557 h 4909624"/>
              <a:gd name="connsiteX81" fmla="*/ 5247249 w 5711483"/>
              <a:gd name="connsiteY81" fmla="*/ 492369 h 4909624"/>
              <a:gd name="connsiteX82" fmla="*/ 5275385 w 5711483"/>
              <a:gd name="connsiteY82" fmla="*/ 534572 h 4909624"/>
              <a:gd name="connsiteX83" fmla="*/ 5331655 w 5711483"/>
              <a:gd name="connsiteY83" fmla="*/ 590843 h 4909624"/>
              <a:gd name="connsiteX84" fmla="*/ 5373858 w 5711483"/>
              <a:gd name="connsiteY84" fmla="*/ 661181 h 4909624"/>
              <a:gd name="connsiteX85" fmla="*/ 5486400 w 5711483"/>
              <a:gd name="connsiteY85" fmla="*/ 914400 h 4909624"/>
              <a:gd name="connsiteX86" fmla="*/ 5542671 w 5711483"/>
              <a:gd name="connsiteY86" fmla="*/ 1069144 h 4909624"/>
              <a:gd name="connsiteX87" fmla="*/ 5556738 w 5711483"/>
              <a:gd name="connsiteY87" fmla="*/ 1111347 h 4909624"/>
              <a:gd name="connsiteX88" fmla="*/ 5613009 w 5711483"/>
              <a:gd name="connsiteY88" fmla="*/ 1266092 h 4909624"/>
              <a:gd name="connsiteX89" fmla="*/ 5669280 w 5711483"/>
              <a:gd name="connsiteY89" fmla="*/ 1505243 h 4909624"/>
              <a:gd name="connsiteX90" fmla="*/ 5697415 w 5711483"/>
              <a:gd name="connsiteY90" fmla="*/ 1603717 h 4909624"/>
              <a:gd name="connsiteX91" fmla="*/ 5711483 w 5711483"/>
              <a:gd name="connsiteY91" fmla="*/ 1716258 h 4909624"/>
              <a:gd name="connsiteX92" fmla="*/ 5683348 w 5711483"/>
              <a:gd name="connsiteY92" fmla="*/ 2053883 h 4909624"/>
              <a:gd name="connsiteX93" fmla="*/ 5655212 w 5711483"/>
              <a:gd name="connsiteY93" fmla="*/ 2124221 h 4909624"/>
              <a:gd name="connsiteX94" fmla="*/ 5613009 w 5711483"/>
              <a:gd name="connsiteY94" fmla="*/ 2307101 h 4909624"/>
              <a:gd name="connsiteX95" fmla="*/ 5584874 w 5711483"/>
              <a:gd name="connsiteY95" fmla="*/ 2363372 h 4909624"/>
              <a:gd name="connsiteX96" fmla="*/ 5570806 w 5711483"/>
              <a:gd name="connsiteY96" fmla="*/ 2405575 h 4909624"/>
              <a:gd name="connsiteX97" fmla="*/ 5556738 w 5711483"/>
              <a:gd name="connsiteY97" fmla="*/ 2461846 h 4909624"/>
              <a:gd name="connsiteX98" fmla="*/ 5514535 w 5711483"/>
              <a:gd name="connsiteY98" fmla="*/ 2518117 h 4909624"/>
              <a:gd name="connsiteX99" fmla="*/ 5444197 w 5711483"/>
              <a:gd name="connsiteY99" fmla="*/ 2644726 h 4909624"/>
              <a:gd name="connsiteX100" fmla="*/ 5430129 w 5711483"/>
              <a:gd name="connsiteY100" fmla="*/ 2686929 h 4909624"/>
              <a:gd name="connsiteX101" fmla="*/ 5401994 w 5711483"/>
              <a:gd name="connsiteY101" fmla="*/ 2729132 h 4909624"/>
              <a:gd name="connsiteX102" fmla="*/ 5317588 w 5711483"/>
              <a:gd name="connsiteY102" fmla="*/ 2897944 h 4909624"/>
              <a:gd name="connsiteX103" fmla="*/ 5303520 w 5711483"/>
              <a:gd name="connsiteY103" fmla="*/ 2940147 h 4909624"/>
              <a:gd name="connsiteX104" fmla="*/ 5247249 w 5711483"/>
              <a:gd name="connsiteY104" fmla="*/ 3024554 h 4909624"/>
              <a:gd name="connsiteX105" fmla="*/ 5219114 w 5711483"/>
              <a:gd name="connsiteY105" fmla="*/ 3066757 h 4909624"/>
              <a:gd name="connsiteX106" fmla="*/ 5190978 w 5711483"/>
              <a:gd name="connsiteY106" fmla="*/ 3123027 h 4909624"/>
              <a:gd name="connsiteX107" fmla="*/ 5064369 w 5711483"/>
              <a:gd name="connsiteY107" fmla="*/ 3305907 h 4909624"/>
              <a:gd name="connsiteX108" fmla="*/ 5008098 w 5711483"/>
              <a:gd name="connsiteY108" fmla="*/ 3376246 h 4909624"/>
              <a:gd name="connsiteX109" fmla="*/ 4937760 w 5711483"/>
              <a:gd name="connsiteY109" fmla="*/ 3488787 h 4909624"/>
              <a:gd name="connsiteX110" fmla="*/ 4881489 w 5711483"/>
              <a:gd name="connsiteY110" fmla="*/ 3587261 h 4909624"/>
              <a:gd name="connsiteX111" fmla="*/ 4825218 w 5711483"/>
              <a:gd name="connsiteY111" fmla="*/ 3643532 h 4909624"/>
              <a:gd name="connsiteX112" fmla="*/ 4783015 w 5711483"/>
              <a:gd name="connsiteY112" fmla="*/ 3727938 h 4909624"/>
              <a:gd name="connsiteX113" fmla="*/ 4684541 w 5711483"/>
              <a:gd name="connsiteY113" fmla="*/ 3826412 h 4909624"/>
              <a:gd name="connsiteX114" fmla="*/ 4656406 w 5711483"/>
              <a:gd name="connsiteY114" fmla="*/ 3868615 h 4909624"/>
              <a:gd name="connsiteX115" fmla="*/ 4614203 w 5711483"/>
              <a:gd name="connsiteY115" fmla="*/ 3896751 h 4909624"/>
              <a:gd name="connsiteX116" fmla="*/ 4543865 w 5711483"/>
              <a:gd name="connsiteY116" fmla="*/ 3981157 h 4909624"/>
              <a:gd name="connsiteX117" fmla="*/ 4445391 w 5711483"/>
              <a:gd name="connsiteY117" fmla="*/ 4149969 h 4909624"/>
              <a:gd name="connsiteX118" fmla="*/ 4431323 w 5711483"/>
              <a:gd name="connsiteY118" fmla="*/ 4192172 h 4909624"/>
              <a:gd name="connsiteX119" fmla="*/ 4375052 w 5711483"/>
              <a:gd name="connsiteY119" fmla="*/ 4276578 h 4909624"/>
              <a:gd name="connsiteX120" fmla="*/ 4360985 w 5711483"/>
              <a:gd name="connsiteY120" fmla="*/ 4318781 h 4909624"/>
              <a:gd name="connsiteX121" fmla="*/ 4360985 w 5711483"/>
              <a:gd name="connsiteY121" fmla="*/ 4487594 h 4909624"/>
              <a:gd name="connsiteX122" fmla="*/ 4262511 w 5711483"/>
              <a:gd name="connsiteY122" fmla="*/ 4529797 h 4909624"/>
              <a:gd name="connsiteX123" fmla="*/ 4276578 w 5711483"/>
              <a:gd name="connsiteY123" fmla="*/ 4614203 h 4909624"/>
              <a:gd name="connsiteX124" fmla="*/ 4389120 w 5711483"/>
              <a:gd name="connsiteY124" fmla="*/ 4712677 h 4909624"/>
              <a:gd name="connsiteX125" fmla="*/ 4431323 w 5711483"/>
              <a:gd name="connsiteY125" fmla="*/ 4740812 h 4909624"/>
              <a:gd name="connsiteX126" fmla="*/ 4473526 w 5711483"/>
              <a:gd name="connsiteY126" fmla="*/ 4768947 h 4909624"/>
              <a:gd name="connsiteX127" fmla="*/ 4543865 w 5711483"/>
              <a:gd name="connsiteY127" fmla="*/ 4811151 h 4909624"/>
              <a:gd name="connsiteX128" fmla="*/ 4586068 w 5711483"/>
              <a:gd name="connsiteY128" fmla="*/ 4825218 h 4909624"/>
              <a:gd name="connsiteX129" fmla="*/ 4768948 w 5711483"/>
              <a:gd name="connsiteY129" fmla="*/ 4895557 h 4909624"/>
              <a:gd name="connsiteX130" fmla="*/ 4825218 w 5711483"/>
              <a:gd name="connsiteY130" fmla="*/ 4909624 h 4909624"/>
              <a:gd name="connsiteX131" fmla="*/ 4811151 w 5711483"/>
              <a:gd name="connsiteY131" fmla="*/ 4895557 h 490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711483" h="4909624">
                <a:moveTo>
                  <a:pt x="168812" y="4909624"/>
                </a:moveTo>
                <a:lnTo>
                  <a:pt x="464234" y="4881489"/>
                </a:lnTo>
                <a:lnTo>
                  <a:pt x="618978" y="4867421"/>
                </a:lnTo>
                <a:cubicBezTo>
                  <a:pt x="637735" y="4862732"/>
                  <a:pt x="656084" y="4855909"/>
                  <a:pt x="675249" y="4853354"/>
                </a:cubicBezTo>
                <a:cubicBezTo>
                  <a:pt x="719365" y="4847472"/>
                  <a:pt x="816759" y="4852937"/>
                  <a:pt x="872197" y="4825218"/>
                </a:cubicBezTo>
                <a:cubicBezTo>
                  <a:pt x="887319" y="4817657"/>
                  <a:pt x="900332" y="4806461"/>
                  <a:pt x="914400" y="4797083"/>
                </a:cubicBezTo>
                <a:lnTo>
                  <a:pt x="942535" y="4712677"/>
                </a:lnTo>
                <a:cubicBezTo>
                  <a:pt x="947224" y="4698609"/>
                  <a:pt x="953006" y="4684860"/>
                  <a:pt x="956603" y="4670474"/>
                </a:cubicBezTo>
                <a:cubicBezTo>
                  <a:pt x="961292" y="4651717"/>
                  <a:pt x="965115" y="4632722"/>
                  <a:pt x="970671" y="4614203"/>
                </a:cubicBezTo>
                <a:cubicBezTo>
                  <a:pt x="979193" y="4585797"/>
                  <a:pt x="982355" y="4554473"/>
                  <a:pt x="998806" y="4529797"/>
                </a:cubicBezTo>
                <a:cubicBezTo>
                  <a:pt x="1008184" y="4515729"/>
                  <a:pt x="1014374" y="4498904"/>
                  <a:pt x="1026941" y="4487594"/>
                </a:cubicBezTo>
                <a:cubicBezTo>
                  <a:pt x="1061796" y="4456224"/>
                  <a:pt x="1139483" y="4403187"/>
                  <a:pt x="1139483" y="4403187"/>
                </a:cubicBezTo>
                <a:cubicBezTo>
                  <a:pt x="1144172" y="4384430"/>
                  <a:pt x="1153551" y="4366251"/>
                  <a:pt x="1153551" y="4346917"/>
                </a:cubicBezTo>
                <a:cubicBezTo>
                  <a:pt x="1153551" y="4332088"/>
                  <a:pt x="1147539" y="4317164"/>
                  <a:pt x="1139483" y="4304714"/>
                </a:cubicBezTo>
                <a:cubicBezTo>
                  <a:pt x="1095655" y="4236980"/>
                  <a:pt x="1043557" y="4174893"/>
                  <a:pt x="998806" y="4107766"/>
                </a:cubicBezTo>
                <a:cubicBezTo>
                  <a:pt x="987173" y="4090317"/>
                  <a:pt x="982860" y="4068560"/>
                  <a:pt x="970671" y="4051495"/>
                </a:cubicBezTo>
                <a:cubicBezTo>
                  <a:pt x="959108" y="4035306"/>
                  <a:pt x="941204" y="4024576"/>
                  <a:pt x="928468" y="4009292"/>
                </a:cubicBezTo>
                <a:cubicBezTo>
                  <a:pt x="894240" y="3968219"/>
                  <a:pt x="867800" y="3920489"/>
                  <a:pt x="829994" y="3882683"/>
                </a:cubicBezTo>
                <a:cubicBezTo>
                  <a:pt x="737991" y="3790680"/>
                  <a:pt x="893408" y="3948750"/>
                  <a:pt x="759655" y="3798277"/>
                </a:cubicBezTo>
                <a:cubicBezTo>
                  <a:pt x="737626" y="3773494"/>
                  <a:pt x="712763" y="3751384"/>
                  <a:pt x="689317" y="3727938"/>
                </a:cubicBezTo>
                <a:cubicBezTo>
                  <a:pt x="679938" y="3718559"/>
                  <a:pt x="668538" y="3710839"/>
                  <a:pt x="661181" y="3699803"/>
                </a:cubicBezTo>
                <a:cubicBezTo>
                  <a:pt x="651803" y="3685735"/>
                  <a:pt x="644049" y="3670437"/>
                  <a:pt x="633046" y="3657600"/>
                </a:cubicBezTo>
                <a:cubicBezTo>
                  <a:pt x="615783" y="3637460"/>
                  <a:pt x="593346" y="3622043"/>
                  <a:pt x="576775" y="3601329"/>
                </a:cubicBezTo>
                <a:cubicBezTo>
                  <a:pt x="558018" y="3577883"/>
                  <a:pt x="540045" y="3553788"/>
                  <a:pt x="520505" y="3530991"/>
                </a:cubicBezTo>
                <a:cubicBezTo>
                  <a:pt x="482303" y="3486421"/>
                  <a:pt x="475379" y="3502351"/>
                  <a:pt x="436098" y="3432517"/>
                </a:cubicBezTo>
                <a:cubicBezTo>
                  <a:pt x="408320" y="3383133"/>
                  <a:pt x="391099" y="3328451"/>
                  <a:pt x="365760" y="3277772"/>
                </a:cubicBezTo>
                <a:cubicBezTo>
                  <a:pt x="353532" y="3253316"/>
                  <a:pt x="335785" y="3231890"/>
                  <a:pt x="323557" y="3207434"/>
                </a:cubicBezTo>
                <a:cubicBezTo>
                  <a:pt x="316925" y="3194171"/>
                  <a:pt x="316121" y="3178494"/>
                  <a:pt x="309489" y="3165231"/>
                </a:cubicBezTo>
                <a:cubicBezTo>
                  <a:pt x="301928" y="3150108"/>
                  <a:pt x="288915" y="3138150"/>
                  <a:pt x="281354" y="3123027"/>
                </a:cubicBezTo>
                <a:cubicBezTo>
                  <a:pt x="274722" y="3109764"/>
                  <a:pt x="271360" y="3095082"/>
                  <a:pt x="267286" y="3080824"/>
                </a:cubicBezTo>
                <a:cubicBezTo>
                  <a:pt x="261974" y="3062234"/>
                  <a:pt x="261864" y="3041847"/>
                  <a:pt x="253218" y="3024554"/>
                </a:cubicBezTo>
                <a:cubicBezTo>
                  <a:pt x="247287" y="3012691"/>
                  <a:pt x="232440" y="3007454"/>
                  <a:pt x="225083" y="2996418"/>
                </a:cubicBezTo>
                <a:cubicBezTo>
                  <a:pt x="213451" y="2978969"/>
                  <a:pt x="205209" y="2959422"/>
                  <a:pt x="196948" y="2940147"/>
                </a:cubicBezTo>
                <a:cubicBezTo>
                  <a:pt x="191107" y="2926517"/>
                  <a:pt x="188721" y="2911574"/>
                  <a:pt x="182880" y="2897944"/>
                </a:cubicBezTo>
                <a:cubicBezTo>
                  <a:pt x="136593" y="2789941"/>
                  <a:pt x="162557" y="2891683"/>
                  <a:pt x="112541" y="2729132"/>
                </a:cubicBezTo>
                <a:cubicBezTo>
                  <a:pt x="105509" y="2706279"/>
                  <a:pt x="104273" y="2681990"/>
                  <a:pt x="98474" y="2658794"/>
                </a:cubicBezTo>
                <a:cubicBezTo>
                  <a:pt x="94878" y="2644408"/>
                  <a:pt x="89095" y="2630659"/>
                  <a:pt x="84406" y="2616591"/>
                </a:cubicBezTo>
                <a:cubicBezTo>
                  <a:pt x="79717" y="2583766"/>
                  <a:pt x="76269" y="2550740"/>
                  <a:pt x="70338" y="2518117"/>
                </a:cubicBezTo>
                <a:cubicBezTo>
                  <a:pt x="66879" y="2499095"/>
                  <a:pt x="59834" y="2480849"/>
                  <a:pt x="56271" y="2461846"/>
                </a:cubicBezTo>
                <a:cubicBezTo>
                  <a:pt x="45758" y="2405776"/>
                  <a:pt x="39322" y="2348973"/>
                  <a:pt x="28135" y="2293034"/>
                </a:cubicBezTo>
                <a:cubicBezTo>
                  <a:pt x="23446" y="2269588"/>
                  <a:pt x="17228" y="2246396"/>
                  <a:pt x="14068" y="2222695"/>
                </a:cubicBezTo>
                <a:cubicBezTo>
                  <a:pt x="7840" y="2175982"/>
                  <a:pt x="4689" y="2128910"/>
                  <a:pt x="0" y="2082018"/>
                </a:cubicBezTo>
                <a:cubicBezTo>
                  <a:pt x="28992" y="1966051"/>
                  <a:pt x="5990" y="2070313"/>
                  <a:pt x="28135" y="1871003"/>
                </a:cubicBezTo>
                <a:cubicBezTo>
                  <a:pt x="35988" y="1800325"/>
                  <a:pt x="47787" y="1727640"/>
                  <a:pt x="70338" y="1659987"/>
                </a:cubicBezTo>
                <a:lnTo>
                  <a:pt x="98474" y="1575581"/>
                </a:lnTo>
                <a:cubicBezTo>
                  <a:pt x="103163" y="1561513"/>
                  <a:pt x="105909" y="1546641"/>
                  <a:pt x="112541" y="1533378"/>
                </a:cubicBezTo>
                <a:cubicBezTo>
                  <a:pt x="135987" y="1486486"/>
                  <a:pt x="155906" y="1437657"/>
                  <a:pt x="182880" y="1392701"/>
                </a:cubicBezTo>
                <a:cubicBezTo>
                  <a:pt x="196948" y="1369255"/>
                  <a:pt x="213769" y="1347255"/>
                  <a:pt x="225083" y="1322363"/>
                </a:cubicBezTo>
                <a:cubicBezTo>
                  <a:pt x="237355" y="1295364"/>
                  <a:pt x="240946" y="1264956"/>
                  <a:pt x="253218" y="1237957"/>
                </a:cubicBezTo>
                <a:cubicBezTo>
                  <a:pt x="264532" y="1213065"/>
                  <a:pt x="282628" y="1191783"/>
                  <a:pt x="295421" y="1167618"/>
                </a:cubicBezTo>
                <a:cubicBezTo>
                  <a:pt x="324857" y="1112017"/>
                  <a:pt x="351692" y="1055077"/>
                  <a:pt x="379828" y="998806"/>
                </a:cubicBezTo>
                <a:cubicBezTo>
                  <a:pt x="389207" y="980049"/>
                  <a:pt x="397682" y="960813"/>
                  <a:pt x="407963" y="942535"/>
                </a:cubicBezTo>
                <a:cubicBezTo>
                  <a:pt x="450166" y="867507"/>
                  <a:pt x="493087" y="792879"/>
                  <a:pt x="534572" y="717452"/>
                </a:cubicBezTo>
                <a:cubicBezTo>
                  <a:pt x="590796" y="615227"/>
                  <a:pt x="538004" y="680051"/>
                  <a:pt x="647114" y="534572"/>
                </a:cubicBezTo>
                <a:cubicBezTo>
                  <a:pt x="675249" y="497058"/>
                  <a:pt x="698363" y="455189"/>
                  <a:pt x="731520" y="422031"/>
                </a:cubicBezTo>
                <a:cubicBezTo>
                  <a:pt x="740898" y="412652"/>
                  <a:pt x="751370" y="404252"/>
                  <a:pt x="759655" y="393895"/>
                </a:cubicBezTo>
                <a:cubicBezTo>
                  <a:pt x="770217" y="380693"/>
                  <a:pt x="776967" y="364681"/>
                  <a:pt x="787791" y="351692"/>
                </a:cubicBezTo>
                <a:cubicBezTo>
                  <a:pt x="824171" y="308036"/>
                  <a:pt x="883445" y="266165"/>
                  <a:pt x="928468" y="239151"/>
                </a:cubicBezTo>
                <a:cubicBezTo>
                  <a:pt x="941183" y="231522"/>
                  <a:pt x="956195" y="228300"/>
                  <a:pt x="970671" y="225083"/>
                </a:cubicBezTo>
                <a:cubicBezTo>
                  <a:pt x="1098399" y="196698"/>
                  <a:pt x="1238535" y="202676"/>
                  <a:pt x="1364566" y="196947"/>
                </a:cubicBezTo>
                <a:cubicBezTo>
                  <a:pt x="1455908" y="185530"/>
                  <a:pt x="1461084" y="189468"/>
                  <a:pt x="1533378" y="168812"/>
                </a:cubicBezTo>
                <a:cubicBezTo>
                  <a:pt x="1547636" y="164738"/>
                  <a:pt x="1561323" y="158818"/>
                  <a:pt x="1575581" y="154744"/>
                </a:cubicBezTo>
                <a:cubicBezTo>
                  <a:pt x="1594171" y="149433"/>
                  <a:pt x="1613262" y="145988"/>
                  <a:pt x="1631852" y="140677"/>
                </a:cubicBezTo>
                <a:cubicBezTo>
                  <a:pt x="1712287" y="117696"/>
                  <a:pt x="1682525" y="109491"/>
                  <a:pt x="1814732" y="98474"/>
                </a:cubicBezTo>
                <a:lnTo>
                  <a:pt x="1983545" y="84406"/>
                </a:lnTo>
                <a:cubicBezTo>
                  <a:pt x="2021163" y="80644"/>
                  <a:pt x="2058411" y="73478"/>
                  <a:pt x="2096086" y="70338"/>
                </a:cubicBezTo>
                <a:cubicBezTo>
                  <a:pt x="2545573" y="32881"/>
                  <a:pt x="2120028" y="77437"/>
                  <a:pt x="2489981" y="42203"/>
                </a:cubicBezTo>
                <a:cubicBezTo>
                  <a:pt x="2532253" y="38177"/>
                  <a:pt x="2574419" y="33097"/>
                  <a:pt x="2616591" y="28135"/>
                </a:cubicBezTo>
                <a:cubicBezTo>
                  <a:pt x="2654138" y="23718"/>
                  <a:pt x="2691482" y="17490"/>
                  <a:pt x="2729132" y="14067"/>
                </a:cubicBezTo>
                <a:cubicBezTo>
                  <a:pt x="2794678" y="8108"/>
                  <a:pt x="2860431" y="4689"/>
                  <a:pt x="2926080" y="0"/>
                </a:cubicBezTo>
                <a:lnTo>
                  <a:pt x="3376246" y="14067"/>
                </a:lnTo>
                <a:cubicBezTo>
                  <a:pt x="3464570" y="17907"/>
                  <a:pt x="3591941" y="27393"/>
                  <a:pt x="3685735" y="42203"/>
                </a:cubicBezTo>
                <a:cubicBezTo>
                  <a:pt x="3737521" y="50380"/>
                  <a:pt x="3789446" y="58330"/>
                  <a:pt x="3840480" y="70338"/>
                </a:cubicBezTo>
                <a:cubicBezTo>
                  <a:pt x="3869349" y="77131"/>
                  <a:pt x="3895632" y="93599"/>
                  <a:pt x="3924886" y="98474"/>
                </a:cubicBezTo>
                <a:cubicBezTo>
                  <a:pt x="3953021" y="103163"/>
                  <a:pt x="3981323" y="106947"/>
                  <a:pt x="4009292" y="112541"/>
                </a:cubicBezTo>
                <a:cubicBezTo>
                  <a:pt x="4028251" y="116333"/>
                  <a:pt x="4046492" y="123430"/>
                  <a:pt x="4065563" y="126609"/>
                </a:cubicBezTo>
                <a:cubicBezTo>
                  <a:pt x="4202113" y="149367"/>
                  <a:pt x="4262191" y="154708"/>
                  <a:pt x="4389120" y="168812"/>
                </a:cubicBezTo>
                <a:cubicBezTo>
                  <a:pt x="4506127" y="198064"/>
                  <a:pt x="4438596" y="183232"/>
                  <a:pt x="4642338" y="211015"/>
                </a:cubicBezTo>
                <a:cubicBezTo>
                  <a:pt x="4679797" y="216123"/>
                  <a:pt x="4717722" y="218116"/>
                  <a:pt x="4754880" y="225083"/>
                </a:cubicBezTo>
                <a:cubicBezTo>
                  <a:pt x="4761979" y="226414"/>
                  <a:pt x="4876690" y="252648"/>
                  <a:pt x="4909625" y="267286"/>
                </a:cubicBezTo>
                <a:cubicBezTo>
                  <a:pt x="5056133" y="332401"/>
                  <a:pt x="4941166" y="291867"/>
                  <a:pt x="5036234" y="323557"/>
                </a:cubicBezTo>
                <a:cubicBezTo>
                  <a:pt x="5076497" y="353754"/>
                  <a:pt x="5196170" y="431075"/>
                  <a:pt x="5247249" y="492369"/>
                </a:cubicBezTo>
                <a:cubicBezTo>
                  <a:pt x="5258073" y="505358"/>
                  <a:pt x="5264382" y="521735"/>
                  <a:pt x="5275385" y="534572"/>
                </a:cubicBezTo>
                <a:cubicBezTo>
                  <a:pt x="5292648" y="554712"/>
                  <a:pt x="5315370" y="569904"/>
                  <a:pt x="5331655" y="590843"/>
                </a:cubicBezTo>
                <a:cubicBezTo>
                  <a:pt x="5348442" y="612426"/>
                  <a:pt x="5360895" y="637107"/>
                  <a:pt x="5373858" y="661181"/>
                </a:cubicBezTo>
                <a:cubicBezTo>
                  <a:pt x="5428331" y="762345"/>
                  <a:pt x="5443915" y="802877"/>
                  <a:pt x="5486400" y="914400"/>
                </a:cubicBezTo>
                <a:cubicBezTo>
                  <a:pt x="5505939" y="965690"/>
                  <a:pt x="5524211" y="1017456"/>
                  <a:pt x="5542671" y="1069144"/>
                </a:cubicBezTo>
                <a:cubicBezTo>
                  <a:pt x="5547658" y="1083109"/>
                  <a:pt x="5551231" y="1097579"/>
                  <a:pt x="5556738" y="1111347"/>
                </a:cubicBezTo>
                <a:cubicBezTo>
                  <a:pt x="5573921" y="1154304"/>
                  <a:pt x="5602688" y="1222226"/>
                  <a:pt x="5613009" y="1266092"/>
                </a:cubicBezTo>
                <a:cubicBezTo>
                  <a:pt x="5631766" y="1345809"/>
                  <a:pt x="5643382" y="1427552"/>
                  <a:pt x="5669280" y="1505243"/>
                </a:cubicBezTo>
                <a:cubicBezTo>
                  <a:pt x="5680432" y="1538698"/>
                  <a:pt x="5691526" y="1568382"/>
                  <a:pt x="5697415" y="1603717"/>
                </a:cubicBezTo>
                <a:cubicBezTo>
                  <a:pt x="5703630" y="1641008"/>
                  <a:pt x="5706794" y="1678744"/>
                  <a:pt x="5711483" y="1716258"/>
                </a:cubicBezTo>
                <a:cubicBezTo>
                  <a:pt x="5710055" y="1736250"/>
                  <a:pt x="5692509" y="2008078"/>
                  <a:pt x="5683348" y="2053883"/>
                </a:cubicBezTo>
                <a:cubicBezTo>
                  <a:pt x="5678396" y="2078645"/>
                  <a:pt x="5661971" y="2099890"/>
                  <a:pt x="5655212" y="2124221"/>
                </a:cubicBezTo>
                <a:cubicBezTo>
                  <a:pt x="5638467" y="2184501"/>
                  <a:pt x="5630662" y="2247081"/>
                  <a:pt x="5613009" y="2307101"/>
                </a:cubicBezTo>
                <a:cubicBezTo>
                  <a:pt x="5607092" y="2327220"/>
                  <a:pt x="5593135" y="2344097"/>
                  <a:pt x="5584874" y="2363372"/>
                </a:cubicBezTo>
                <a:cubicBezTo>
                  <a:pt x="5579033" y="2377002"/>
                  <a:pt x="5574880" y="2391317"/>
                  <a:pt x="5570806" y="2405575"/>
                </a:cubicBezTo>
                <a:cubicBezTo>
                  <a:pt x="5565494" y="2424165"/>
                  <a:pt x="5565385" y="2444553"/>
                  <a:pt x="5556738" y="2461846"/>
                </a:cubicBezTo>
                <a:cubicBezTo>
                  <a:pt x="5546253" y="2482817"/>
                  <a:pt x="5526823" y="2498149"/>
                  <a:pt x="5514535" y="2518117"/>
                </a:cubicBezTo>
                <a:cubicBezTo>
                  <a:pt x="5489232" y="2559234"/>
                  <a:pt x="5465788" y="2601544"/>
                  <a:pt x="5444197" y="2644726"/>
                </a:cubicBezTo>
                <a:cubicBezTo>
                  <a:pt x="5437565" y="2657989"/>
                  <a:pt x="5436761" y="2673666"/>
                  <a:pt x="5430129" y="2686929"/>
                </a:cubicBezTo>
                <a:cubicBezTo>
                  <a:pt x="5422568" y="2702051"/>
                  <a:pt x="5409950" y="2714214"/>
                  <a:pt x="5401994" y="2729132"/>
                </a:cubicBezTo>
                <a:cubicBezTo>
                  <a:pt x="5372388" y="2784643"/>
                  <a:pt x="5344193" y="2840934"/>
                  <a:pt x="5317588" y="2897944"/>
                </a:cubicBezTo>
                <a:cubicBezTo>
                  <a:pt x="5311317" y="2911381"/>
                  <a:pt x="5310721" y="2927184"/>
                  <a:pt x="5303520" y="2940147"/>
                </a:cubicBezTo>
                <a:cubicBezTo>
                  <a:pt x="5287098" y="2969706"/>
                  <a:pt x="5266006" y="2996418"/>
                  <a:pt x="5247249" y="3024554"/>
                </a:cubicBezTo>
                <a:cubicBezTo>
                  <a:pt x="5237871" y="3038622"/>
                  <a:pt x="5226675" y="3051635"/>
                  <a:pt x="5219114" y="3066757"/>
                </a:cubicBezTo>
                <a:cubicBezTo>
                  <a:pt x="5209735" y="3085514"/>
                  <a:pt x="5201969" y="3105167"/>
                  <a:pt x="5190978" y="3123027"/>
                </a:cubicBezTo>
                <a:cubicBezTo>
                  <a:pt x="5101098" y="3269081"/>
                  <a:pt x="5133524" y="3209089"/>
                  <a:pt x="5064369" y="3305907"/>
                </a:cubicBezTo>
                <a:cubicBezTo>
                  <a:pt x="5020001" y="3368022"/>
                  <a:pt x="5055152" y="3329193"/>
                  <a:pt x="5008098" y="3376246"/>
                </a:cubicBezTo>
                <a:cubicBezTo>
                  <a:pt x="4942256" y="3507932"/>
                  <a:pt x="5022980" y="3354871"/>
                  <a:pt x="4937760" y="3488787"/>
                </a:cubicBezTo>
                <a:cubicBezTo>
                  <a:pt x="4917463" y="3520682"/>
                  <a:pt x="4903725" y="3556686"/>
                  <a:pt x="4881489" y="3587261"/>
                </a:cubicBezTo>
                <a:cubicBezTo>
                  <a:pt x="4865887" y="3608714"/>
                  <a:pt x="4825218" y="3643532"/>
                  <a:pt x="4825218" y="3643532"/>
                </a:cubicBezTo>
                <a:cubicBezTo>
                  <a:pt x="4811150" y="3671667"/>
                  <a:pt x="4802194" y="3703005"/>
                  <a:pt x="4783015" y="3727938"/>
                </a:cubicBezTo>
                <a:cubicBezTo>
                  <a:pt x="4754712" y="3764732"/>
                  <a:pt x="4710291" y="3787787"/>
                  <a:pt x="4684541" y="3826412"/>
                </a:cubicBezTo>
                <a:cubicBezTo>
                  <a:pt x="4675163" y="3840480"/>
                  <a:pt x="4668361" y="3856660"/>
                  <a:pt x="4656406" y="3868615"/>
                </a:cubicBezTo>
                <a:cubicBezTo>
                  <a:pt x="4644451" y="3880570"/>
                  <a:pt x="4627192" y="3885927"/>
                  <a:pt x="4614203" y="3896751"/>
                </a:cubicBezTo>
                <a:cubicBezTo>
                  <a:pt x="4580094" y="3925176"/>
                  <a:pt x="4565997" y="3944270"/>
                  <a:pt x="4543865" y="3981157"/>
                </a:cubicBezTo>
                <a:cubicBezTo>
                  <a:pt x="4510348" y="4037018"/>
                  <a:pt x="4465992" y="4088167"/>
                  <a:pt x="4445391" y="4149969"/>
                </a:cubicBezTo>
                <a:cubicBezTo>
                  <a:pt x="4440702" y="4164037"/>
                  <a:pt x="4438524" y="4179209"/>
                  <a:pt x="4431323" y="4192172"/>
                </a:cubicBezTo>
                <a:cubicBezTo>
                  <a:pt x="4414901" y="4221731"/>
                  <a:pt x="4375052" y="4276578"/>
                  <a:pt x="4375052" y="4276578"/>
                </a:cubicBezTo>
                <a:cubicBezTo>
                  <a:pt x="4370363" y="4290646"/>
                  <a:pt x="4360985" y="4303952"/>
                  <a:pt x="4360985" y="4318781"/>
                </a:cubicBezTo>
                <a:cubicBezTo>
                  <a:pt x="4360985" y="4360983"/>
                  <a:pt x="4398497" y="4445392"/>
                  <a:pt x="4360985" y="4487594"/>
                </a:cubicBezTo>
                <a:cubicBezTo>
                  <a:pt x="4337259" y="4514286"/>
                  <a:pt x="4295336" y="4515729"/>
                  <a:pt x="4262511" y="4529797"/>
                </a:cubicBezTo>
                <a:cubicBezTo>
                  <a:pt x="4267200" y="4557932"/>
                  <a:pt x="4267558" y="4587143"/>
                  <a:pt x="4276578" y="4614203"/>
                </a:cubicBezTo>
                <a:cubicBezTo>
                  <a:pt x="4293325" y="4664443"/>
                  <a:pt x="4350939" y="4687223"/>
                  <a:pt x="4389120" y="4712677"/>
                </a:cubicBezTo>
                <a:lnTo>
                  <a:pt x="4431323" y="4740812"/>
                </a:lnTo>
                <a:cubicBezTo>
                  <a:pt x="4445391" y="4750190"/>
                  <a:pt x="4459189" y="4759986"/>
                  <a:pt x="4473526" y="4768947"/>
                </a:cubicBezTo>
                <a:cubicBezTo>
                  <a:pt x="4496713" y="4783439"/>
                  <a:pt x="4517925" y="4802505"/>
                  <a:pt x="4543865" y="4811151"/>
                </a:cubicBezTo>
                <a:cubicBezTo>
                  <a:pt x="4557933" y="4815840"/>
                  <a:pt x="4572300" y="4819711"/>
                  <a:pt x="4586068" y="4825218"/>
                </a:cubicBezTo>
                <a:cubicBezTo>
                  <a:pt x="4656615" y="4853437"/>
                  <a:pt x="4696492" y="4877444"/>
                  <a:pt x="4768948" y="4895557"/>
                </a:cubicBezTo>
                <a:cubicBezTo>
                  <a:pt x="4787705" y="4900246"/>
                  <a:pt x="4805884" y="4909624"/>
                  <a:pt x="4825218" y="4909624"/>
                </a:cubicBezTo>
                <a:cubicBezTo>
                  <a:pt x="4831849" y="4909624"/>
                  <a:pt x="4815840" y="4900246"/>
                  <a:pt x="4811151" y="48955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2366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8913"/>
            <a:ext cx="7772400" cy="936625"/>
          </a:xfrm>
        </p:spPr>
        <p:txBody>
          <a:bodyPr/>
          <a:lstStyle/>
          <a:p>
            <a:pPr>
              <a:defRPr/>
            </a:pPr>
            <a:r>
              <a:rPr lang="nl-NL" dirty="0">
                <a:solidFill>
                  <a:srgbClr val="FF0000"/>
                </a:solidFill>
                <a:latin typeface="+mn-lt"/>
              </a:rPr>
              <a:t>Agenda les 1</a:t>
            </a:r>
            <a:endParaRPr lang="nl-NL" dirty="0">
              <a:latin typeface="+mn-lt"/>
            </a:endParaRPr>
          </a:p>
        </p:txBody>
      </p:sp>
      <p:sp>
        <p:nvSpPr>
          <p:cNvPr id="3" name="Tijdelijke aanduiding voor inhoud 2"/>
          <p:cNvSpPr>
            <a:spLocks noGrp="1"/>
          </p:cNvSpPr>
          <p:nvPr>
            <p:ph idx="1"/>
          </p:nvPr>
        </p:nvSpPr>
        <p:spPr>
          <a:xfrm>
            <a:off x="323850" y="1268413"/>
            <a:ext cx="8496300" cy="5589587"/>
          </a:xfrm>
        </p:spPr>
        <p:txBody>
          <a:bodyPr>
            <a:normAutofit lnSpcReduction="10000"/>
          </a:bodyPr>
          <a:lstStyle/>
          <a:p>
            <a:pPr marL="457200" indent="-457200" eaLnBrk="1" hangingPunct="1">
              <a:buFont typeface="+mj-lt"/>
              <a:buAutoNum type="arabicPeriod"/>
              <a:defRPr/>
            </a:pPr>
            <a:r>
              <a:rPr lang="nl-NL" sz="2400" dirty="0">
                <a:solidFill>
                  <a:srgbClr val="FF0000"/>
                </a:solidFill>
              </a:rPr>
              <a:t>Welkom en praktische zaken.</a:t>
            </a:r>
          </a:p>
          <a:p>
            <a:pPr marL="457200" indent="-457200" eaLnBrk="1" hangingPunct="1">
              <a:buFont typeface="+mj-lt"/>
              <a:buAutoNum type="arabicPeriod"/>
              <a:defRPr/>
            </a:pPr>
            <a:r>
              <a:rPr lang="nl-NL" sz="2400" b="1" dirty="0" smtClean="0">
                <a:solidFill>
                  <a:srgbClr val="FF0000"/>
                </a:solidFill>
              </a:rPr>
              <a:t>Kennismaken (bv in 2 tallen, klachten/doelen, elkaar voorstellen) of gewoon voorstellen.</a:t>
            </a:r>
            <a:endParaRPr lang="nl-NL" sz="2400" b="1" dirty="0">
              <a:solidFill>
                <a:srgbClr val="FF0000"/>
              </a:solidFill>
            </a:endParaRPr>
          </a:p>
          <a:p>
            <a:pPr marL="457200" indent="-457200" eaLnBrk="1" hangingPunct="1">
              <a:buFont typeface="+mj-lt"/>
              <a:buAutoNum type="arabicPeriod"/>
              <a:defRPr/>
            </a:pPr>
            <a:r>
              <a:rPr lang="nl-NL" sz="2400" b="1" dirty="0">
                <a:solidFill>
                  <a:srgbClr val="FF0000"/>
                </a:solidFill>
              </a:rPr>
              <a:t>Leerdoelen</a:t>
            </a:r>
          </a:p>
          <a:p>
            <a:pPr marL="457200" indent="-457200" eaLnBrk="1" hangingPunct="1">
              <a:buFont typeface="+mj-lt"/>
              <a:buAutoNum type="arabicPeriod"/>
              <a:defRPr/>
            </a:pPr>
            <a:r>
              <a:rPr lang="nl-NL" sz="2400" dirty="0">
                <a:solidFill>
                  <a:srgbClr val="FF0000"/>
                </a:solidFill>
              </a:rPr>
              <a:t>Groepsregels en hoe haal je het meest uit de training.</a:t>
            </a:r>
          </a:p>
          <a:p>
            <a:pPr marL="457200" indent="-457200" eaLnBrk="1" hangingPunct="1">
              <a:buFont typeface="+mj-lt"/>
              <a:buAutoNum type="arabicPeriod"/>
              <a:defRPr/>
            </a:pPr>
            <a:r>
              <a:rPr lang="nl-NL" sz="2400" dirty="0">
                <a:solidFill>
                  <a:srgbClr val="FF0000"/>
                </a:solidFill>
              </a:rPr>
              <a:t>Overeenkomst vaardigheidstraining</a:t>
            </a:r>
            <a:r>
              <a:rPr lang="nl-NL" sz="2400" dirty="0" smtClean="0">
                <a:solidFill>
                  <a:srgbClr val="FF0000"/>
                </a:solidFill>
              </a:rPr>
              <a:t>.</a:t>
            </a:r>
            <a:endParaRPr lang="nl-NL" sz="2400" dirty="0">
              <a:solidFill>
                <a:srgbClr val="FF0000"/>
              </a:solidFill>
            </a:endParaRPr>
          </a:p>
          <a:p>
            <a:pPr marL="457200" indent="-457200" eaLnBrk="1" hangingPunct="1">
              <a:buFont typeface="+mj-lt"/>
              <a:buAutoNum type="arabicPeriod"/>
              <a:defRPr/>
            </a:pPr>
            <a:r>
              <a:rPr lang="nl-NL" sz="2400" b="1" dirty="0" smtClean="0">
                <a:solidFill>
                  <a:srgbClr val="FF0000"/>
                </a:solidFill>
              </a:rPr>
              <a:t>Steungroep.</a:t>
            </a:r>
          </a:p>
          <a:p>
            <a:pPr marL="0" indent="0" eaLnBrk="1" hangingPunct="1">
              <a:buFontTx/>
              <a:buNone/>
              <a:defRPr/>
            </a:pPr>
            <a:r>
              <a:rPr lang="nl-NL" sz="2400" b="1" dirty="0" smtClean="0">
                <a:solidFill>
                  <a:srgbClr val="FF0000"/>
                </a:solidFill>
              </a:rPr>
              <a:t>Pauze</a:t>
            </a:r>
            <a:endParaRPr lang="nl-NL" sz="2400" b="1" dirty="0">
              <a:solidFill>
                <a:srgbClr val="FF0000"/>
              </a:solidFill>
            </a:endParaRPr>
          </a:p>
          <a:p>
            <a:pPr marL="457200" indent="-457200" eaLnBrk="1" hangingPunct="1">
              <a:buFont typeface="+mj-lt"/>
              <a:buAutoNum type="arabicPeriod"/>
              <a:defRPr/>
            </a:pPr>
            <a:r>
              <a:rPr lang="nl-NL" sz="2400" dirty="0" smtClean="0">
                <a:solidFill>
                  <a:srgbClr val="FF0000"/>
                </a:solidFill>
              </a:rPr>
              <a:t>Opbouw </a:t>
            </a:r>
            <a:r>
              <a:rPr lang="nl-NL" sz="2400" dirty="0">
                <a:solidFill>
                  <a:srgbClr val="FF0000"/>
                </a:solidFill>
              </a:rPr>
              <a:t>van de </a:t>
            </a:r>
            <a:r>
              <a:rPr lang="nl-NL" sz="2400" b="1" dirty="0">
                <a:solidFill>
                  <a:srgbClr val="FF0000"/>
                </a:solidFill>
              </a:rPr>
              <a:t>Basis-VERS in 4 stappen</a:t>
            </a:r>
            <a:r>
              <a:rPr lang="nl-NL" sz="2400" dirty="0">
                <a:solidFill>
                  <a:srgbClr val="FF0000"/>
                </a:solidFill>
              </a:rPr>
              <a:t>.</a:t>
            </a:r>
          </a:p>
          <a:p>
            <a:pPr marL="457200" indent="-457200" eaLnBrk="1" hangingPunct="1">
              <a:buFont typeface="+mj-lt"/>
              <a:buAutoNum type="arabicPeriod"/>
              <a:defRPr/>
            </a:pPr>
            <a:r>
              <a:rPr lang="nl-NL" sz="2400" b="1" dirty="0" smtClean="0">
                <a:solidFill>
                  <a:srgbClr val="FF0000"/>
                </a:solidFill>
              </a:rPr>
              <a:t>Emotie </a:t>
            </a:r>
            <a:r>
              <a:rPr lang="nl-NL" sz="2400" b="1" dirty="0">
                <a:solidFill>
                  <a:srgbClr val="FF0000"/>
                </a:solidFill>
              </a:rPr>
              <a:t>Intensiteit Schaal (EIS)</a:t>
            </a:r>
          </a:p>
          <a:p>
            <a:pPr marL="457200" indent="-457200" eaLnBrk="1" hangingPunct="1">
              <a:buFont typeface="+mj-lt"/>
              <a:buAutoNum type="arabicPeriod"/>
              <a:defRPr/>
            </a:pPr>
            <a:r>
              <a:rPr lang="nl-NL" sz="2400" b="1" dirty="0" smtClean="0">
                <a:solidFill>
                  <a:srgbClr val="FF0000"/>
                </a:solidFill>
              </a:rPr>
              <a:t>Checklist </a:t>
            </a:r>
            <a:r>
              <a:rPr lang="nl-NL" sz="2400" b="1" dirty="0">
                <a:solidFill>
                  <a:srgbClr val="FF0000"/>
                </a:solidFill>
              </a:rPr>
              <a:t>Vaardigheden</a:t>
            </a:r>
          </a:p>
          <a:p>
            <a:pPr marL="457200" indent="-457200" eaLnBrk="1" hangingPunct="1">
              <a:buFont typeface="+mj-lt"/>
              <a:buAutoNum type="arabicPeriod"/>
              <a:defRPr/>
            </a:pPr>
            <a:r>
              <a:rPr lang="nl-NL" sz="2400" dirty="0" smtClean="0">
                <a:solidFill>
                  <a:srgbClr val="FF0000"/>
                </a:solidFill>
              </a:rPr>
              <a:t>Huiswerk</a:t>
            </a:r>
            <a:endParaRPr lang="nl-NL" sz="2400" dirty="0">
              <a:solidFill>
                <a:srgbClr val="FF0000"/>
              </a:solidFill>
            </a:endParaRPr>
          </a:p>
          <a:p>
            <a:pPr marL="457200" indent="-457200" eaLnBrk="1" hangingPunct="1">
              <a:buFont typeface="+mj-lt"/>
              <a:buAutoNum type="arabicPeriod"/>
              <a:defRPr/>
            </a:pPr>
            <a:r>
              <a:rPr lang="nl-NL" sz="2400" dirty="0" smtClean="0">
                <a:solidFill>
                  <a:srgbClr val="FF0000"/>
                </a:solidFill>
              </a:rPr>
              <a:t>Samenvatting </a:t>
            </a:r>
            <a:endParaRPr lang="nl-NL" sz="2400" dirty="0">
              <a:solidFill>
                <a:srgbClr val="FF0000"/>
              </a:solidFill>
            </a:endParaRPr>
          </a:p>
          <a:p>
            <a:pPr>
              <a:defRPr/>
            </a:pPr>
            <a:endParaRPr lang="nl-NL" dirty="0"/>
          </a:p>
        </p:txBody>
      </p:sp>
    </p:spTree>
    <p:extLst>
      <p:ext uri="{BB962C8B-B14F-4D97-AF65-F5344CB8AC3E}">
        <p14:creationId xmlns:p14="http://schemas.microsoft.com/office/powerpoint/2010/main" val="19297382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5888"/>
            <a:ext cx="7772400" cy="878945"/>
          </a:xfrm>
        </p:spPr>
        <p:txBody>
          <a:bodyPr>
            <a:normAutofit/>
          </a:bodyPr>
          <a:lstStyle/>
          <a:p>
            <a:pPr>
              <a:defRPr/>
            </a:pPr>
            <a:r>
              <a:rPr lang="nl-NL" sz="4000" b="1" dirty="0" smtClean="0">
                <a:solidFill>
                  <a:srgbClr val="FF0000"/>
                </a:solidFill>
              </a:rPr>
              <a:t>Gedachten zijn geen feiten</a:t>
            </a:r>
            <a:endParaRPr lang="nl-NL" sz="4000" b="1" dirty="0">
              <a:solidFill>
                <a:srgbClr val="FF0000"/>
              </a:solidFill>
            </a:endParaRPr>
          </a:p>
        </p:txBody>
      </p:sp>
      <p:sp>
        <p:nvSpPr>
          <p:cNvPr id="3" name="Tijdelijke aanduiding voor inhoud 2"/>
          <p:cNvSpPr>
            <a:spLocks noGrp="1"/>
          </p:cNvSpPr>
          <p:nvPr>
            <p:ph idx="1"/>
          </p:nvPr>
        </p:nvSpPr>
        <p:spPr>
          <a:xfrm>
            <a:off x="0" y="1164167"/>
            <a:ext cx="9144000" cy="5693833"/>
          </a:xfrm>
        </p:spPr>
        <p:txBody>
          <a:bodyPr>
            <a:normAutofit fontScale="92500" lnSpcReduction="20000"/>
          </a:bodyPr>
          <a:lstStyle/>
          <a:p>
            <a:pPr marL="0" indent="0" eaLnBrk="1" hangingPunct="1">
              <a:lnSpc>
                <a:spcPct val="90000"/>
              </a:lnSpc>
              <a:buFontTx/>
              <a:buNone/>
              <a:defRPr/>
            </a:pPr>
            <a:r>
              <a:rPr lang="nl-NL" dirty="0"/>
              <a:t>I</a:t>
            </a:r>
            <a:r>
              <a:rPr lang="nl-NL" dirty="0" smtClean="0"/>
              <a:t>n je automatische gedachten kunnen denkfouten en schema’s verborgen zitten </a:t>
            </a:r>
          </a:p>
          <a:p>
            <a:pPr marL="0" indent="0" eaLnBrk="1" hangingPunct="1">
              <a:lnSpc>
                <a:spcPct val="90000"/>
              </a:lnSpc>
              <a:buFontTx/>
              <a:buNone/>
              <a:defRPr/>
            </a:pPr>
            <a:endParaRPr lang="nl-NL" sz="2800" b="1" dirty="0" smtClean="0">
              <a:solidFill>
                <a:srgbClr val="000000"/>
              </a:solidFill>
            </a:endParaRPr>
          </a:p>
          <a:p>
            <a:pPr marL="0" indent="0" eaLnBrk="1" hangingPunct="1">
              <a:lnSpc>
                <a:spcPct val="90000"/>
              </a:lnSpc>
              <a:buFontTx/>
              <a:buNone/>
              <a:defRPr/>
            </a:pPr>
            <a:r>
              <a:rPr lang="nl-NL" sz="3000" b="1" dirty="0" smtClean="0">
                <a:solidFill>
                  <a:srgbClr val="000000"/>
                </a:solidFill>
              </a:rPr>
              <a:t>3</a:t>
            </a:r>
            <a:r>
              <a:rPr lang="nl-NL" sz="3000" b="1" i="1" dirty="0" smtClean="0">
                <a:solidFill>
                  <a:srgbClr val="000000"/>
                </a:solidFill>
              </a:rPr>
              <a:t> </a:t>
            </a:r>
            <a:r>
              <a:rPr lang="nl-NL" sz="3000" b="1" dirty="0" smtClean="0">
                <a:solidFill>
                  <a:srgbClr val="000000"/>
                </a:solidFill>
              </a:rPr>
              <a:t>denkniveaus van meer naar minder bewust:</a:t>
            </a:r>
          </a:p>
          <a:p>
            <a:pPr marL="0" indent="0" eaLnBrk="1" hangingPunct="1">
              <a:lnSpc>
                <a:spcPct val="90000"/>
              </a:lnSpc>
              <a:buFontTx/>
              <a:buNone/>
              <a:defRPr/>
            </a:pPr>
            <a:endParaRPr lang="nl-NL" sz="2800" i="1" dirty="0" smtClean="0">
              <a:solidFill>
                <a:srgbClr val="FF0066"/>
              </a:solidFill>
            </a:endParaRPr>
          </a:p>
          <a:p>
            <a:pPr marL="514350" indent="-514350" eaLnBrk="1" hangingPunct="1">
              <a:lnSpc>
                <a:spcPct val="90000"/>
              </a:lnSpc>
              <a:buFont typeface="+mj-lt"/>
              <a:buAutoNum type="arabicPeriod"/>
              <a:defRPr/>
            </a:pPr>
            <a:r>
              <a:rPr lang="nl-NL" sz="2800" b="1" dirty="0" smtClean="0">
                <a:solidFill>
                  <a:srgbClr val="FF0000"/>
                </a:solidFill>
              </a:rPr>
              <a:t>Automatische gedachten</a:t>
            </a:r>
            <a:r>
              <a:rPr lang="nl-NL" sz="2800" dirty="0" smtClean="0">
                <a:solidFill>
                  <a:srgbClr val="FF0000"/>
                </a:solidFill>
              </a:rPr>
              <a:t>: </a:t>
            </a:r>
            <a:r>
              <a:rPr lang="nl-NL" sz="2800" dirty="0" smtClean="0"/>
              <a:t>zoals ze voortdurend in flarden door je hoofd gaan</a:t>
            </a:r>
          </a:p>
          <a:p>
            <a:pPr marL="0" indent="0" eaLnBrk="1" hangingPunct="1">
              <a:lnSpc>
                <a:spcPct val="90000"/>
              </a:lnSpc>
              <a:buFontTx/>
              <a:buNone/>
              <a:defRPr/>
            </a:pPr>
            <a:endParaRPr lang="nl-NL" sz="2800" dirty="0"/>
          </a:p>
          <a:p>
            <a:pPr marL="514350" indent="-514350" eaLnBrk="1" hangingPunct="1">
              <a:lnSpc>
                <a:spcPct val="90000"/>
              </a:lnSpc>
              <a:buFont typeface="+mj-lt"/>
              <a:buAutoNum type="arabicPeriod"/>
              <a:defRPr/>
            </a:pPr>
            <a:r>
              <a:rPr lang="nl-NL" sz="2800" b="1" dirty="0" smtClean="0">
                <a:solidFill>
                  <a:srgbClr val="FF0000"/>
                </a:solidFill>
              </a:rPr>
              <a:t>Denkfouten</a:t>
            </a:r>
            <a:r>
              <a:rPr lang="nl-NL" sz="2800" dirty="0" smtClean="0">
                <a:solidFill>
                  <a:srgbClr val="FF0066"/>
                </a:solidFill>
              </a:rPr>
              <a:t>: </a:t>
            </a:r>
            <a:r>
              <a:rPr lang="nl-NL" sz="2800" dirty="0" smtClean="0"/>
              <a:t>fouten </a:t>
            </a:r>
            <a:r>
              <a:rPr lang="nl-NL" sz="2800" dirty="0"/>
              <a:t>in logisch </a:t>
            </a:r>
            <a:r>
              <a:rPr lang="nl-NL" sz="2800" dirty="0" smtClean="0"/>
              <a:t>redeneren: bijvoorbeeld </a:t>
            </a:r>
          </a:p>
          <a:p>
            <a:pPr marL="0" indent="0" eaLnBrk="1" hangingPunct="1">
              <a:lnSpc>
                <a:spcPct val="90000"/>
              </a:lnSpc>
              <a:buNone/>
              <a:defRPr/>
            </a:pPr>
            <a:r>
              <a:rPr lang="nl-NL" sz="2800" dirty="0"/>
              <a:t>	</a:t>
            </a:r>
            <a:r>
              <a:rPr lang="nl-NL" sz="2800" dirty="0" smtClean="0"/>
              <a:t>zwart</a:t>
            </a:r>
            <a:r>
              <a:rPr lang="nl-NL" sz="2800" dirty="0"/>
              <a:t>-wit denken, vooral negatieve dingen </a:t>
            </a:r>
            <a:r>
              <a:rPr lang="nl-NL" sz="2800" dirty="0" smtClean="0"/>
              <a:t>zien etc.</a:t>
            </a:r>
          </a:p>
          <a:p>
            <a:pPr marL="0" indent="0" eaLnBrk="1" hangingPunct="1">
              <a:lnSpc>
                <a:spcPct val="90000"/>
              </a:lnSpc>
              <a:buNone/>
              <a:defRPr/>
            </a:pPr>
            <a:r>
              <a:rPr lang="nl-NL" sz="2800" dirty="0"/>
              <a:t> </a:t>
            </a:r>
            <a:r>
              <a:rPr lang="nl-NL" sz="2800" dirty="0" smtClean="0"/>
              <a:t>     (zie les 7)</a:t>
            </a:r>
          </a:p>
          <a:p>
            <a:pPr marL="514350" indent="-514350" eaLnBrk="1" hangingPunct="1">
              <a:lnSpc>
                <a:spcPct val="90000"/>
              </a:lnSpc>
              <a:buFont typeface="+mj-lt"/>
              <a:buAutoNum type="arabicPeriod"/>
              <a:defRPr/>
            </a:pPr>
            <a:endParaRPr lang="nl-NL" sz="2800" dirty="0" smtClean="0"/>
          </a:p>
          <a:p>
            <a:pPr marL="0" indent="0" eaLnBrk="1" hangingPunct="1">
              <a:lnSpc>
                <a:spcPct val="90000"/>
              </a:lnSpc>
              <a:buNone/>
              <a:defRPr/>
            </a:pPr>
            <a:r>
              <a:rPr lang="nl-NL" sz="2800" b="1" dirty="0" smtClean="0">
                <a:solidFill>
                  <a:srgbClr val="FF0000"/>
                </a:solidFill>
              </a:rPr>
              <a:t>3. Schema</a:t>
            </a:r>
            <a:r>
              <a:rPr lang="ja-JP" altLang="nl-NL" sz="2800" b="1" dirty="0" smtClean="0">
                <a:solidFill>
                  <a:srgbClr val="FF0000"/>
                </a:solidFill>
                <a:latin typeface="Arial"/>
              </a:rPr>
              <a:t>’</a:t>
            </a:r>
            <a:r>
              <a:rPr lang="nl-NL" sz="2800" b="1" dirty="0" smtClean="0">
                <a:solidFill>
                  <a:srgbClr val="FF0000"/>
                </a:solidFill>
              </a:rPr>
              <a:t>s / Oude patronen / Valkuilen / 	Overlevingsstrategieën</a:t>
            </a:r>
            <a:r>
              <a:rPr lang="nl-NL" sz="2800" dirty="0" smtClean="0">
                <a:solidFill>
                  <a:srgbClr val="FF0066"/>
                </a:solidFill>
              </a:rPr>
              <a:t>:</a:t>
            </a:r>
            <a:r>
              <a:rPr lang="nl-NL" sz="2800" dirty="0" smtClean="0"/>
              <a:t> onjuiste, </a:t>
            </a:r>
            <a:r>
              <a:rPr lang="nl-NL" sz="2800" dirty="0"/>
              <a:t>basisovertuigingen </a:t>
            </a:r>
            <a:r>
              <a:rPr lang="nl-NL" sz="2800" dirty="0" smtClean="0"/>
              <a:t>over  </a:t>
            </a:r>
          </a:p>
          <a:p>
            <a:pPr marL="0" indent="0" eaLnBrk="1" hangingPunct="1">
              <a:lnSpc>
                <a:spcPct val="90000"/>
              </a:lnSpc>
              <a:buNone/>
              <a:defRPr/>
            </a:pPr>
            <a:r>
              <a:rPr lang="nl-NL" sz="2800" dirty="0"/>
              <a:t> </a:t>
            </a:r>
            <a:r>
              <a:rPr lang="nl-NL" sz="2800" dirty="0" smtClean="0"/>
              <a:t>     jezelf</a:t>
            </a:r>
            <a:r>
              <a:rPr lang="nl-NL" sz="2800" dirty="0"/>
              <a:t>, anderen en de </a:t>
            </a:r>
            <a:r>
              <a:rPr lang="nl-NL" sz="2800" dirty="0" smtClean="0"/>
              <a:t>wereld.</a:t>
            </a:r>
          </a:p>
          <a:p>
            <a:pPr eaLnBrk="1" hangingPunct="1">
              <a:lnSpc>
                <a:spcPct val="90000"/>
              </a:lnSpc>
              <a:defRPr/>
            </a:pPr>
            <a:endParaRPr lang="nl-NL" sz="3600" dirty="0"/>
          </a:p>
          <a:p>
            <a:pPr eaLnBrk="1" hangingPunct="1">
              <a:lnSpc>
                <a:spcPct val="90000"/>
              </a:lnSpc>
              <a:defRPr/>
            </a:pPr>
            <a:endParaRPr lang="nl-NL" sz="3600" dirty="0"/>
          </a:p>
          <a:p>
            <a:pPr>
              <a:defRPr/>
            </a:pPr>
            <a:endParaRPr lang="nl-NL" dirty="0"/>
          </a:p>
        </p:txBody>
      </p:sp>
      <p:sp>
        <p:nvSpPr>
          <p:cNvPr id="116739" name="Tekstvak 3"/>
          <p:cNvSpPr txBox="1">
            <a:spLocks noChangeArrowheads="1"/>
          </p:cNvSpPr>
          <p:nvPr/>
        </p:nvSpPr>
        <p:spPr bwMode="auto">
          <a:xfrm>
            <a:off x="8286750" y="3044825"/>
            <a:ext cx="185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nl-NL"/>
          </a:p>
          <a:p>
            <a:pPr eaLnBrk="1" hangingPunct="1"/>
            <a:endParaRPr lang="nl-NL"/>
          </a:p>
          <a:p>
            <a:pPr eaLnBrk="1" hangingPunct="1"/>
            <a:endParaRPr lang="nl-NL"/>
          </a:p>
        </p:txBody>
      </p:sp>
    </p:spTree>
    <p:extLst>
      <p:ext uri="{BB962C8B-B14F-4D97-AF65-F5344CB8AC3E}">
        <p14:creationId xmlns:p14="http://schemas.microsoft.com/office/powerpoint/2010/main" val="305173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50825" y="116418"/>
            <a:ext cx="8893175" cy="1015999"/>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a:bodyPr>
          <a:lstStyle/>
          <a:p>
            <a:pPr>
              <a:defRPr/>
            </a:pPr>
            <a:r>
              <a:rPr lang="nl-NL" sz="3600" b="1" dirty="0">
                <a:solidFill>
                  <a:srgbClr val="FF0000"/>
                </a:solidFill>
                <a:latin typeface="Times New Roman" charset="0"/>
              </a:rPr>
              <a:t>Wat </a:t>
            </a:r>
            <a:r>
              <a:rPr lang="nl-NL" sz="3600" b="1" dirty="0" smtClean="0">
                <a:solidFill>
                  <a:srgbClr val="FF0000"/>
                </a:solidFill>
                <a:latin typeface="Times New Roman" charset="0"/>
              </a:rPr>
              <a:t>oude, hinderende schema</a:t>
            </a:r>
            <a:r>
              <a:rPr lang="ja-JP" altLang="nl-NL" sz="3600" b="1" dirty="0" smtClean="0">
                <a:solidFill>
                  <a:srgbClr val="FF0000"/>
                </a:solidFill>
                <a:latin typeface="Times New Roman" charset="0"/>
              </a:rPr>
              <a:t>’</a:t>
            </a:r>
            <a:r>
              <a:rPr lang="nl-NL" sz="3600" b="1" dirty="0" smtClean="0">
                <a:solidFill>
                  <a:srgbClr val="FF0000"/>
                </a:solidFill>
                <a:latin typeface="Times New Roman" charset="0"/>
              </a:rPr>
              <a:t>s </a:t>
            </a:r>
            <a:r>
              <a:rPr lang="nl-NL" sz="3600" b="1" dirty="0">
                <a:solidFill>
                  <a:srgbClr val="FF0000"/>
                </a:solidFill>
                <a:latin typeface="Times New Roman" charset="0"/>
              </a:rPr>
              <a:t>zijn</a:t>
            </a:r>
          </a:p>
        </p:txBody>
      </p:sp>
      <p:sp>
        <p:nvSpPr>
          <p:cNvPr id="48131" name="Rectangle 3"/>
          <p:cNvSpPr>
            <a:spLocks noGrp="1" noChangeArrowheads="1"/>
          </p:cNvSpPr>
          <p:nvPr>
            <p:ph type="body" idx="1"/>
          </p:nvPr>
        </p:nvSpPr>
        <p:spPr>
          <a:xfrm>
            <a:off x="0" y="1375833"/>
            <a:ext cx="9036050" cy="536628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a:bodyPr>
          <a:lstStyle/>
          <a:p>
            <a:pPr>
              <a:defRPr/>
            </a:pPr>
            <a:r>
              <a:rPr lang="nl-NL" sz="2400" dirty="0">
                <a:latin typeface="Times New Roman" charset="0"/>
              </a:rPr>
              <a:t>Belangrijke </a:t>
            </a:r>
            <a:r>
              <a:rPr lang="nl-NL" sz="2400" dirty="0">
                <a:solidFill>
                  <a:srgbClr val="FF0000"/>
                </a:solidFill>
                <a:latin typeface="Times New Roman" charset="0"/>
              </a:rPr>
              <a:t>overtuigingen over het zelf, de anderen en de wereld</a:t>
            </a:r>
            <a:r>
              <a:rPr lang="nl-NL" sz="2400" dirty="0">
                <a:latin typeface="Times New Roman" charset="0"/>
              </a:rPr>
              <a:t>, ontwikkeld gedurende de kindertijd en </a:t>
            </a:r>
            <a:r>
              <a:rPr lang="nl-NL" sz="2400" dirty="0" smtClean="0">
                <a:latin typeface="Times New Roman" charset="0"/>
              </a:rPr>
              <a:t>verder. Ze klopten toen wel mogelijk, waren vaak </a:t>
            </a:r>
            <a:r>
              <a:rPr lang="nl-NL" sz="2400" b="1" dirty="0" smtClean="0">
                <a:solidFill>
                  <a:srgbClr val="FF0000"/>
                </a:solidFill>
                <a:latin typeface="Times New Roman" charset="0"/>
              </a:rPr>
              <a:t>overlevingsstrategieën</a:t>
            </a:r>
            <a:r>
              <a:rPr lang="nl-NL" sz="2400" dirty="0" smtClean="0">
                <a:solidFill>
                  <a:srgbClr val="FF0000"/>
                </a:solidFill>
                <a:latin typeface="Times New Roman" charset="0"/>
              </a:rPr>
              <a:t>, </a:t>
            </a:r>
            <a:r>
              <a:rPr lang="nl-NL" sz="2400" dirty="0" smtClean="0">
                <a:latin typeface="Times New Roman" charset="0"/>
              </a:rPr>
              <a:t>maar bleven bestaan, ook toen omstandigheden veranderden, waardoor ze gaan hinderen.</a:t>
            </a:r>
          </a:p>
          <a:p>
            <a:pPr marL="0" indent="0">
              <a:buNone/>
              <a:defRPr/>
            </a:pPr>
            <a:endParaRPr lang="nl-NL" sz="2400" dirty="0" smtClean="0">
              <a:latin typeface="Times New Roman" charset="0"/>
            </a:endParaRPr>
          </a:p>
          <a:p>
            <a:pPr>
              <a:defRPr/>
            </a:pPr>
            <a:r>
              <a:rPr lang="nl-NL" sz="2400" dirty="0" smtClean="0">
                <a:latin typeface="Times New Roman" charset="0"/>
              </a:rPr>
              <a:t>De </a:t>
            </a:r>
            <a:r>
              <a:rPr lang="nl-NL" sz="2400" dirty="0">
                <a:latin typeface="Times New Roman" charset="0"/>
              </a:rPr>
              <a:t>wereld wordt bekeken, vervormd, door de </a:t>
            </a:r>
            <a:r>
              <a:rPr lang="nl-NL" sz="2400" b="1" dirty="0">
                <a:solidFill>
                  <a:srgbClr val="FF0000"/>
                </a:solidFill>
                <a:latin typeface="Times New Roman" charset="0"/>
              </a:rPr>
              <a:t>gekleurde bril </a:t>
            </a:r>
            <a:r>
              <a:rPr lang="nl-NL" sz="2400" dirty="0">
                <a:latin typeface="Times New Roman" charset="0"/>
              </a:rPr>
              <a:t>van de </a:t>
            </a:r>
            <a:r>
              <a:rPr lang="nl-NL" sz="2400" dirty="0" smtClean="0">
                <a:latin typeface="Times New Roman" charset="0"/>
              </a:rPr>
              <a:t>schema</a:t>
            </a:r>
            <a:r>
              <a:rPr lang="ja-JP" altLang="nl-NL" sz="2400" dirty="0" smtClean="0">
                <a:latin typeface="Times New Roman" charset="0"/>
              </a:rPr>
              <a:t>’</a:t>
            </a:r>
            <a:r>
              <a:rPr lang="nl-NL" sz="2400" dirty="0" smtClean="0">
                <a:latin typeface="Times New Roman" charset="0"/>
              </a:rPr>
              <a:t>s. Hiervan zijn we ons vaak niet bewust. Ze houden zichzelf in stand en versterken zichzelf.</a:t>
            </a:r>
          </a:p>
          <a:p>
            <a:pPr marL="0" indent="0">
              <a:buNone/>
              <a:defRPr/>
            </a:pPr>
            <a:endParaRPr lang="nl-NL" sz="2400" dirty="0" smtClean="0">
              <a:latin typeface="Times New Roman" charset="0"/>
            </a:endParaRPr>
          </a:p>
          <a:p>
            <a:pPr>
              <a:defRPr/>
            </a:pPr>
            <a:r>
              <a:rPr lang="nl-NL" sz="2400" dirty="0" smtClean="0">
                <a:latin typeface="Times New Roman" charset="0"/>
              </a:rPr>
              <a:t> </a:t>
            </a:r>
            <a:r>
              <a:rPr lang="nl-NL" sz="2400" dirty="0" smtClean="0">
                <a:solidFill>
                  <a:srgbClr val="FF0000"/>
                </a:solidFill>
                <a:latin typeface="Times New Roman" charset="0"/>
              </a:rPr>
              <a:t>Als </a:t>
            </a:r>
            <a:r>
              <a:rPr lang="nl-NL" sz="2400" dirty="0">
                <a:solidFill>
                  <a:srgbClr val="FF0000"/>
                </a:solidFill>
                <a:latin typeface="Times New Roman" charset="0"/>
              </a:rPr>
              <a:t>een schema wordt </a:t>
            </a:r>
            <a:r>
              <a:rPr lang="nl-NL" sz="2400" dirty="0" smtClean="0">
                <a:solidFill>
                  <a:srgbClr val="FF0000"/>
                </a:solidFill>
                <a:latin typeface="Times New Roman" charset="0"/>
              </a:rPr>
              <a:t>getriggerd </a:t>
            </a:r>
            <a:r>
              <a:rPr lang="nl-NL" sz="2400" dirty="0">
                <a:latin typeface="Times New Roman" charset="0"/>
              </a:rPr>
              <a:t>door een bepaalde gebeurtenis worden gedachten, gevoelens en gedrag daardoor sterk </a:t>
            </a:r>
            <a:r>
              <a:rPr lang="nl-NL" sz="2400" dirty="0" smtClean="0">
                <a:latin typeface="Times New Roman" charset="0"/>
              </a:rPr>
              <a:t>beïnvloed. Geeft vaak </a:t>
            </a:r>
            <a:r>
              <a:rPr lang="nl-NL" sz="2400" b="1" dirty="0" smtClean="0">
                <a:solidFill>
                  <a:srgbClr val="FF0000"/>
                </a:solidFill>
                <a:latin typeface="Times New Roman" charset="0"/>
              </a:rPr>
              <a:t>heftige emoties</a:t>
            </a:r>
            <a:r>
              <a:rPr lang="nl-NL" sz="2400" dirty="0" smtClean="0">
                <a:solidFill>
                  <a:srgbClr val="FF0000"/>
                </a:solidFill>
                <a:latin typeface="Times New Roman" charset="0"/>
              </a:rPr>
              <a:t>.</a:t>
            </a:r>
            <a:endParaRPr lang="nl-NL" sz="2400" dirty="0">
              <a:solidFill>
                <a:srgbClr val="FF0000"/>
              </a:solidFill>
              <a:latin typeface="Times New Roman" charset="0"/>
            </a:endParaRPr>
          </a:p>
        </p:txBody>
      </p:sp>
    </p:spTree>
    <p:extLst>
      <p:ext uri="{BB962C8B-B14F-4D97-AF65-F5344CB8AC3E}">
        <p14:creationId xmlns:p14="http://schemas.microsoft.com/office/powerpoint/2010/main" val="34577381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nl-NL" sz="3600" b="1" dirty="0">
                <a:solidFill>
                  <a:srgbClr val="FF0000"/>
                </a:solidFill>
                <a:latin typeface="Times New Roman" charset="0"/>
              </a:rPr>
              <a:t>Gezonde schema</a:t>
            </a:r>
            <a:r>
              <a:rPr lang="ja-JP" altLang="nl-NL" sz="3600" b="1" dirty="0">
                <a:solidFill>
                  <a:srgbClr val="FF0000"/>
                </a:solidFill>
                <a:latin typeface="Times New Roman" charset="0"/>
              </a:rPr>
              <a:t>’</a:t>
            </a:r>
            <a:r>
              <a:rPr lang="nl-NL" sz="3600" b="1" dirty="0">
                <a:solidFill>
                  <a:srgbClr val="FF0000"/>
                </a:solidFill>
                <a:latin typeface="Times New Roman" charset="0"/>
              </a:rPr>
              <a:t>s en niet helpende schema</a:t>
            </a:r>
            <a:r>
              <a:rPr lang="ja-JP" altLang="nl-NL" sz="3600" b="1" dirty="0">
                <a:solidFill>
                  <a:srgbClr val="FF0000"/>
                </a:solidFill>
                <a:latin typeface="Arial" charset="0"/>
              </a:rPr>
              <a:t>’</a:t>
            </a:r>
            <a:r>
              <a:rPr lang="nl-NL" altLang="ja-JP" sz="3600" b="1" dirty="0">
                <a:solidFill>
                  <a:srgbClr val="FF0000"/>
                </a:solidFill>
                <a:latin typeface="Times New Roman" charset="0"/>
              </a:rPr>
              <a:t>s / patronen: valkuilen</a:t>
            </a:r>
            <a:endParaRPr lang="nl-NL" sz="3600" b="1" dirty="0">
              <a:solidFill>
                <a:srgbClr val="FF0000"/>
              </a:solidFill>
              <a:latin typeface="Times New Roman" charset="0"/>
            </a:endParaRPr>
          </a:p>
        </p:txBody>
      </p:sp>
      <p:sp>
        <p:nvSpPr>
          <p:cNvPr id="13315" name="Rectangle 3"/>
          <p:cNvSpPr>
            <a:spLocks noGrp="1" noChangeArrowheads="1"/>
          </p:cNvSpPr>
          <p:nvPr>
            <p:ph type="body" idx="1"/>
          </p:nvPr>
        </p:nvSpPr>
        <p:spPr>
          <a:xfrm>
            <a:off x="395288" y="1981200"/>
            <a:ext cx="8748712" cy="4876800"/>
          </a:xfrm>
        </p:spPr>
        <p:txBody>
          <a:bodyPr/>
          <a:lstStyle/>
          <a:p>
            <a:pPr marL="609600" indent="-609600" eaLnBrk="1" hangingPunct="1">
              <a:buFontTx/>
              <a:buNone/>
              <a:defRPr/>
            </a:pPr>
            <a:r>
              <a:rPr lang="nl-NL" dirty="0">
                <a:latin typeface="Times New Roman" charset="0"/>
              </a:rPr>
              <a:t>Gezond: Ik hoor erbij en vertrouwen bouw je op </a:t>
            </a:r>
          </a:p>
          <a:p>
            <a:pPr marL="609600" indent="-609600" eaLnBrk="1" hangingPunct="1">
              <a:buFontTx/>
              <a:buNone/>
              <a:defRPr/>
            </a:pPr>
            <a:r>
              <a:rPr lang="nl-NL" dirty="0">
                <a:latin typeface="Times New Roman" charset="0"/>
              </a:rPr>
              <a:t>Ongezond: Verlating: Laat me niet in de steek </a:t>
            </a:r>
          </a:p>
          <a:p>
            <a:pPr marL="609600" indent="-609600" eaLnBrk="1" hangingPunct="1">
              <a:buFontTx/>
              <a:buNone/>
              <a:defRPr/>
            </a:pPr>
            <a:r>
              <a:rPr lang="nl-NL" dirty="0">
                <a:latin typeface="Times New Roman" charset="0"/>
              </a:rPr>
              <a:t>Ongezond: Ik hoor er niet bij</a:t>
            </a: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a:p>
            <a:pPr marL="609600" indent="-609600" eaLnBrk="1" hangingPunct="1">
              <a:buFontTx/>
              <a:buAutoNum type="arabicPeriod"/>
              <a:defRPr/>
            </a:pPr>
            <a:endParaRPr lang="nl-NL" dirty="0">
              <a:latin typeface="Times New Roman" charset="0"/>
            </a:endParaRPr>
          </a:p>
        </p:txBody>
      </p:sp>
      <p:pic>
        <p:nvPicPr>
          <p:cNvPr id="118787" name="Picture 4" descr="h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3933825"/>
            <a:ext cx="4175125"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kuik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933825"/>
            <a:ext cx="35290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5809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4213" y="193675"/>
            <a:ext cx="8302625" cy="1147763"/>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a:defRPr/>
            </a:pPr>
            <a:r>
              <a:rPr lang="en-US" sz="4000" b="1" dirty="0" err="1">
                <a:solidFill>
                  <a:srgbClr val="FF0000"/>
                </a:solidFill>
                <a:latin typeface="Times New Roman" charset="0"/>
              </a:rPr>
              <a:t>Wat</a:t>
            </a:r>
            <a:r>
              <a:rPr lang="en-US" sz="4000" b="1" dirty="0">
                <a:solidFill>
                  <a:srgbClr val="FF0000"/>
                </a:solidFill>
                <a:latin typeface="Times New Roman" charset="0"/>
              </a:rPr>
              <a:t> </a:t>
            </a:r>
            <a:r>
              <a:rPr lang="en-US" sz="4000" b="1" dirty="0" err="1">
                <a:solidFill>
                  <a:srgbClr val="FF0000"/>
                </a:solidFill>
                <a:latin typeface="Times New Roman" charset="0"/>
              </a:rPr>
              <a:t>hebben</a:t>
            </a:r>
            <a:r>
              <a:rPr lang="en-US" sz="4000" b="1" dirty="0">
                <a:solidFill>
                  <a:srgbClr val="FF0000"/>
                </a:solidFill>
                <a:latin typeface="Times New Roman" charset="0"/>
              </a:rPr>
              <a:t> </a:t>
            </a:r>
            <a:r>
              <a:rPr lang="en-US" sz="4000" b="1" dirty="0" err="1">
                <a:solidFill>
                  <a:srgbClr val="FF0000"/>
                </a:solidFill>
                <a:latin typeface="Times New Roman" charset="0"/>
              </a:rPr>
              <a:t>kinderen</a:t>
            </a:r>
            <a:r>
              <a:rPr lang="en-US" sz="4000" b="1" dirty="0">
                <a:solidFill>
                  <a:srgbClr val="FF0000"/>
                </a:solidFill>
                <a:latin typeface="Times New Roman" charset="0"/>
              </a:rPr>
              <a:t> </a:t>
            </a:r>
            <a:r>
              <a:rPr lang="en-US" sz="4000" b="1" dirty="0" err="1">
                <a:solidFill>
                  <a:srgbClr val="FF0000"/>
                </a:solidFill>
                <a:latin typeface="Times New Roman" charset="0"/>
              </a:rPr>
              <a:t>nodig</a:t>
            </a:r>
            <a:r>
              <a:rPr lang="en-US" sz="4000" b="1" dirty="0">
                <a:solidFill>
                  <a:srgbClr val="FF0000"/>
                </a:solidFill>
                <a:latin typeface="Times New Roman" charset="0"/>
              </a:rPr>
              <a:t/>
            </a:r>
            <a:br>
              <a:rPr lang="en-US" sz="4000" b="1" dirty="0">
                <a:solidFill>
                  <a:srgbClr val="FF0000"/>
                </a:solidFill>
                <a:latin typeface="Times New Roman" charset="0"/>
              </a:rPr>
            </a:br>
            <a:r>
              <a:rPr lang="en-US" sz="4000" b="1" dirty="0" smtClean="0">
                <a:solidFill>
                  <a:srgbClr val="FF0000"/>
                </a:solidFill>
                <a:latin typeface="Times New Roman" charset="0"/>
              </a:rPr>
              <a:t>5 </a:t>
            </a:r>
            <a:r>
              <a:rPr lang="en-US" sz="4000" b="1" dirty="0" err="1" smtClean="0">
                <a:solidFill>
                  <a:srgbClr val="FF0000"/>
                </a:solidFill>
                <a:latin typeface="Times New Roman" charset="0"/>
              </a:rPr>
              <a:t>Schemadomeinen</a:t>
            </a:r>
            <a:endParaRPr lang="en-US" sz="4000" b="1" dirty="0">
              <a:solidFill>
                <a:srgbClr val="FF0000"/>
              </a:solidFill>
              <a:latin typeface="Times New Roman" charset="0"/>
            </a:endParaRPr>
          </a:p>
        </p:txBody>
      </p:sp>
      <p:sp>
        <p:nvSpPr>
          <p:cNvPr id="49155" name="Rectangle 3"/>
          <p:cNvSpPr>
            <a:spLocks noGrp="1" noChangeArrowheads="1"/>
          </p:cNvSpPr>
          <p:nvPr>
            <p:ph type="body" idx="1"/>
          </p:nvPr>
        </p:nvSpPr>
        <p:spPr>
          <a:xfrm>
            <a:off x="323850" y="1628775"/>
            <a:ext cx="8820150" cy="52292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514350" indent="-514350">
              <a:buFont typeface="+mj-lt"/>
              <a:buAutoNum type="arabicPeriod"/>
              <a:defRPr/>
            </a:pPr>
            <a:r>
              <a:rPr lang="nl-NL" smtClean="0">
                <a:latin typeface="Times New Roman" charset="0"/>
              </a:rPr>
              <a:t>Basisveiligheid en verbondenheid met anderen</a:t>
            </a:r>
          </a:p>
          <a:p>
            <a:pPr marL="514350" indent="-514350">
              <a:buFont typeface="+mj-lt"/>
              <a:buAutoNum type="arabicPeriod"/>
              <a:defRPr/>
            </a:pPr>
            <a:r>
              <a:rPr lang="nl-NL" smtClean="0">
                <a:latin typeface="Times New Roman" charset="0"/>
              </a:rPr>
              <a:t>Autonomie / zelfstandig functioneren</a:t>
            </a:r>
          </a:p>
          <a:p>
            <a:pPr marL="514350" indent="-514350">
              <a:buFont typeface="+mj-lt"/>
              <a:buAutoNum type="arabicPeriod"/>
              <a:defRPr/>
            </a:pPr>
            <a:r>
              <a:rPr lang="nl-NL" smtClean="0">
                <a:latin typeface="Times New Roman" charset="0"/>
              </a:rPr>
              <a:t>Realistische grenzen /verantwoordelijkheid</a:t>
            </a:r>
          </a:p>
          <a:p>
            <a:pPr marL="514350" indent="-514350">
              <a:buFont typeface="+mj-lt"/>
              <a:buAutoNum type="arabicPeriod"/>
              <a:defRPr/>
            </a:pPr>
            <a:r>
              <a:rPr lang="nl-NL" smtClean="0">
                <a:latin typeface="Times New Roman" charset="0"/>
              </a:rPr>
              <a:t>Behoeften uiten en innerlijke richting / eigen koers ontwikkelen</a:t>
            </a:r>
          </a:p>
          <a:p>
            <a:pPr marL="514350" indent="-514350">
              <a:buFont typeface="+mj-lt"/>
              <a:buAutoNum type="arabicPeriod"/>
              <a:defRPr/>
            </a:pPr>
            <a:r>
              <a:rPr lang="nl-NL" smtClean="0">
                <a:latin typeface="Times New Roman" charset="0"/>
              </a:rPr>
              <a:t>Spontaniteit, plezier, zelfwaardering</a:t>
            </a:r>
          </a:p>
          <a:p>
            <a:pPr marL="0" indent="0">
              <a:buFontTx/>
              <a:buNone/>
              <a:defRPr/>
            </a:pPr>
            <a:r>
              <a:rPr lang="nl-NL" smtClean="0">
                <a:latin typeface="Times New Roman" charset="0"/>
              </a:rPr>
              <a:t>Hieronder vallen </a:t>
            </a:r>
            <a:r>
              <a:rPr lang="nl-NL" b="1" smtClean="0">
                <a:latin typeface="Times New Roman" charset="0"/>
              </a:rPr>
              <a:t>18 schema’s</a:t>
            </a:r>
            <a:r>
              <a:rPr lang="nl-NL" smtClean="0">
                <a:latin typeface="Times New Roman" charset="0"/>
              </a:rPr>
              <a:t>, die ontstaan wanneer er iets misgaat deze gebieden</a:t>
            </a:r>
          </a:p>
          <a:p>
            <a:pPr>
              <a:defRPr/>
            </a:pPr>
            <a:endParaRPr lang="nl-NL" smtClean="0">
              <a:latin typeface="Times New Roman" charset="0"/>
            </a:endParaRPr>
          </a:p>
          <a:p>
            <a:pPr marL="0" indent="0">
              <a:buFontTx/>
              <a:buNone/>
              <a:defRPr/>
            </a:pPr>
            <a:endParaRPr lang="nl-NL" smtClean="0">
              <a:latin typeface="Times New Roman" charset="0"/>
            </a:endParaRPr>
          </a:p>
          <a:p>
            <a:pPr>
              <a:defRPr/>
            </a:pPr>
            <a:endParaRPr lang="nl-NL" sz="4400">
              <a:latin typeface="Times New Roman" charset="0"/>
            </a:endParaRPr>
          </a:p>
        </p:txBody>
      </p:sp>
    </p:spTree>
    <p:extLst>
      <p:ext uri="{BB962C8B-B14F-4D97-AF65-F5344CB8AC3E}">
        <p14:creationId xmlns:p14="http://schemas.microsoft.com/office/powerpoint/2010/main" val="8466599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a:defRPr/>
            </a:pPr>
            <a:r>
              <a:rPr lang="nl-NL" sz="3600" b="1" dirty="0" smtClean="0">
                <a:solidFill>
                  <a:srgbClr val="FF0000"/>
                </a:solidFill>
              </a:rPr>
              <a:t>1. </a:t>
            </a:r>
            <a:r>
              <a:rPr lang="nl-NL" sz="3600" b="1" dirty="0" err="1" smtClean="0">
                <a:solidFill>
                  <a:srgbClr val="FF0000"/>
                </a:solidFill>
              </a:rPr>
              <a:t>Onverbondenheid</a:t>
            </a:r>
            <a:r>
              <a:rPr lang="nl-NL" sz="3600" b="1" dirty="0" smtClean="0">
                <a:solidFill>
                  <a:srgbClr val="FF0000"/>
                </a:solidFill>
              </a:rPr>
              <a:t> </a:t>
            </a:r>
            <a:r>
              <a:rPr lang="nl-NL" sz="3600" b="1" dirty="0">
                <a:solidFill>
                  <a:srgbClr val="FF0000"/>
                </a:solidFill>
              </a:rPr>
              <a:t>en afwijzing</a:t>
            </a:r>
            <a:r>
              <a:rPr lang="nl-NL" sz="3600" b="1" dirty="0">
                <a:solidFill>
                  <a:schemeClr val="accent2"/>
                </a:solidFill>
              </a:rPr>
              <a:t/>
            </a:r>
            <a:br>
              <a:rPr lang="nl-NL" sz="3600" b="1" dirty="0">
                <a:solidFill>
                  <a:schemeClr val="accent2"/>
                </a:solidFill>
              </a:rPr>
            </a:br>
            <a:endParaRPr lang="nl-NL" sz="3200" b="1" dirty="0"/>
          </a:p>
        </p:txBody>
      </p:sp>
      <p:sp>
        <p:nvSpPr>
          <p:cNvPr id="51203" name="Rectangle 3"/>
          <p:cNvSpPr>
            <a:spLocks noGrp="1" noChangeArrowheads="1"/>
          </p:cNvSpPr>
          <p:nvPr>
            <p:ph type="body" idx="1"/>
          </p:nvPr>
        </p:nvSpPr>
        <p:spPr>
          <a:xfrm>
            <a:off x="179388" y="1412875"/>
            <a:ext cx="8964612" cy="532923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00050" lvl="1" indent="0">
              <a:buFontTx/>
              <a:buNone/>
              <a:defRPr/>
            </a:pPr>
            <a:endParaRPr lang="nl-NL" b="1" dirty="0">
              <a:solidFill>
                <a:schemeClr val="accent2"/>
              </a:solidFill>
              <a:latin typeface="Times New Roman" charset="0"/>
            </a:endParaRPr>
          </a:p>
          <a:p>
            <a:pPr marL="0" indent="0">
              <a:buFontTx/>
              <a:buNone/>
              <a:defRPr/>
            </a:pPr>
            <a:r>
              <a:rPr lang="nl-NL" sz="2800" dirty="0" smtClean="0">
                <a:latin typeface="Times New Roman" charset="0"/>
              </a:rPr>
              <a:t>1. </a:t>
            </a:r>
            <a:r>
              <a:rPr lang="nl-NL" b="1" dirty="0" smtClean="0">
                <a:solidFill>
                  <a:srgbClr val="FF0000"/>
                </a:solidFill>
                <a:latin typeface="Times New Roman" charset="0"/>
              </a:rPr>
              <a:t>Verlating/instabiliteit</a:t>
            </a:r>
            <a:r>
              <a:rPr lang="nl-NL" dirty="0" smtClean="0">
                <a:solidFill>
                  <a:srgbClr val="FF0000"/>
                </a:solidFill>
                <a:latin typeface="Times New Roman" charset="0"/>
              </a:rPr>
              <a:t>: </a:t>
            </a:r>
            <a:r>
              <a:rPr lang="nl-NL" dirty="0" smtClean="0">
                <a:latin typeface="Times New Roman" charset="0"/>
              </a:rPr>
              <a:t>‘laat me niet in de 	steek’</a:t>
            </a:r>
            <a:endParaRPr lang="nl-NL" dirty="0">
              <a:latin typeface="Times New Roman" charset="0"/>
            </a:endParaRPr>
          </a:p>
          <a:p>
            <a:pPr marL="0" indent="0">
              <a:buFontTx/>
              <a:buNone/>
              <a:defRPr/>
            </a:pPr>
            <a:r>
              <a:rPr lang="nl-NL" dirty="0" smtClean="0">
                <a:latin typeface="Times New Roman" charset="0"/>
              </a:rPr>
              <a:t>2. </a:t>
            </a:r>
            <a:r>
              <a:rPr lang="nl-NL" b="1" dirty="0" smtClean="0">
                <a:solidFill>
                  <a:srgbClr val="FF0000"/>
                </a:solidFill>
                <a:latin typeface="Times New Roman" charset="0"/>
              </a:rPr>
              <a:t>Wantrouwen</a:t>
            </a:r>
            <a:r>
              <a:rPr lang="nl-NL" b="1" dirty="0">
                <a:solidFill>
                  <a:srgbClr val="FF0000"/>
                </a:solidFill>
                <a:latin typeface="Times New Roman" charset="0"/>
              </a:rPr>
              <a:t>/</a:t>
            </a:r>
            <a:r>
              <a:rPr lang="nl-NL" b="1" dirty="0" smtClean="0">
                <a:solidFill>
                  <a:srgbClr val="FF0000"/>
                </a:solidFill>
                <a:latin typeface="Times New Roman" charset="0"/>
              </a:rPr>
              <a:t>Misbruik</a:t>
            </a:r>
            <a:r>
              <a:rPr lang="nl-NL" b="1" dirty="0" smtClean="0">
                <a:latin typeface="Times New Roman" charset="0"/>
              </a:rPr>
              <a:t>: </a:t>
            </a:r>
            <a:r>
              <a:rPr lang="nl-NL" dirty="0" smtClean="0">
                <a:latin typeface="Times New Roman" charset="0"/>
              </a:rPr>
              <a:t>‘je zult me kwaad doen’</a:t>
            </a:r>
            <a:endParaRPr lang="nl-NL" dirty="0">
              <a:latin typeface="Times New Roman" charset="0"/>
            </a:endParaRPr>
          </a:p>
          <a:p>
            <a:pPr marL="0" indent="0">
              <a:buFontTx/>
              <a:buNone/>
              <a:defRPr/>
            </a:pPr>
            <a:r>
              <a:rPr lang="nl-NL" dirty="0" smtClean="0">
                <a:latin typeface="Times New Roman" charset="0"/>
              </a:rPr>
              <a:t>3. </a:t>
            </a:r>
            <a:r>
              <a:rPr lang="nl-NL" b="1" dirty="0" smtClean="0">
                <a:solidFill>
                  <a:srgbClr val="FF0000"/>
                </a:solidFill>
                <a:latin typeface="Times New Roman" charset="0"/>
              </a:rPr>
              <a:t>Emotioneel gemis: </a:t>
            </a:r>
            <a:r>
              <a:rPr lang="nl-NL" dirty="0" smtClean="0">
                <a:latin typeface="Times New Roman" charset="0"/>
              </a:rPr>
              <a:t>‘je houdt niet van me’</a:t>
            </a:r>
            <a:endParaRPr lang="nl-NL" dirty="0">
              <a:latin typeface="Times New Roman" charset="0"/>
            </a:endParaRPr>
          </a:p>
          <a:p>
            <a:pPr marL="0" indent="0">
              <a:buFontTx/>
              <a:buNone/>
              <a:defRPr/>
            </a:pPr>
            <a:r>
              <a:rPr lang="nl-NL" dirty="0" smtClean="0">
                <a:latin typeface="Times New Roman" charset="0"/>
              </a:rPr>
              <a:t>4. </a:t>
            </a:r>
            <a:r>
              <a:rPr lang="nl-NL" b="1" dirty="0" smtClean="0">
                <a:latin typeface="Times New Roman" charset="0"/>
              </a:rPr>
              <a:t>Tekortschieten/Defect/schaamte: </a:t>
            </a:r>
            <a:r>
              <a:rPr lang="nl-NL" dirty="0" smtClean="0">
                <a:latin typeface="Times New Roman" charset="0"/>
              </a:rPr>
              <a:t>‘er is iets mis    	met mij’</a:t>
            </a:r>
          </a:p>
          <a:p>
            <a:pPr marL="0" indent="0">
              <a:buFontTx/>
              <a:buNone/>
              <a:defRPr/>
            </a:pPr>
            <a:r>
              <a:rPr lang="nl-NL" dirty="0" smtClean="0">
                <a:latin typeface="Times New Roman" charset="0"/>
              </a:rPr>
              <a:t>5. </a:t>
            </a:r>
            <a:r>
              <a:rPr lang="nl-NL" b="1" dirty="0" smtClean="0">
                <a:solidFill>
                  <a:srgbClr val="FF0000"/>
                </a:solidFill>
                <a:latin typeface="Times New Roman" charset="0"/>
              </a:rPr>
              <a:t>Sociale </a:t>
            </a:r>
            <a:r>
              <a:rPr lang="nl-NL" b="1" dirty="0">
                <a:solidFill>
                  <a:srgbClr val="FF0000"/>
                </a:solidFill>
                <a:latin typeface="Times New Roman" charset="0"/>
              </a:rPr>
              <a:t>Isolatie/</a:t>
            </a:r>
            <a:r>
              <a:rPr lang="nl-NL" b="1" dirty="0" smtClean="0">
                <a:solidFill>
                  <a:srgbClr val="FF0000"/>
                </a:solidFill>
                <a:latin typeface="Times New Roman" charset="0"/>
              </a:rPr>
              <a:t>vervreemding</a:t>
            </a:r>
            <a:r>
              <a:rPr lang="nl-NL" dirty="0" smtClean="0">
                <a:latin typeface="Times New Roman" charset="0"/>
              </a:rPr>
              <a:t>: ‘ik hoor er   </a:t>
            </a:r>
          </a:p>
          <a:p>
            <a:pPr marL="0" indent="0">
              <a:buFontTx/>
              <a:buNone/>
              <a:defRPr/>
            </a:pPr>
            <a:r>
              <a:rPr lang="nl-NL" dirty="0">
                <a:latin typeface="Times New Roman" charset="0"/>
              </a:rPr>
              <a:t> </a:t>
            </a:r>
            <a:r>
              <a:rPr lang="nl-NL" dirty="0" smtClean="0">
                <a:latin typeface="Times New Roman" charset="0"/>
              </a:rPr>
              <a:t>   niet bij’</a:t>
            </a:r>
            <a:endParaRPr lang="nl-NL" dirty="0">
              <a:latin typeface="Times New Roman" charset="0"/>
            </a:endParaRPr>
          </a:p>
        </p:txBody>
      </p:sp>
    </p:spTree>
    <p:extLst>
      <p:ext uri="{BB962C8B-B14F-4D97-AF65-F5344CB8AC3E}">
        <p14:creationId xmlns:p14="http://schemas.microsoft.com/office/powerpoint/2010/main" val="38331689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a:defRPr/>
            </a:pPr>
            <a:r>
              <a:rPr lang="nl-NL" b="1" dirty="0" smtClean="0">
                <a:solidFill>
                  <a:srgbClr val="FF0000"/>
                </a:solidFill>
                <a:latin typeface="Times New Roman" charset="0"/>
              </a:rPr>
              <a:t>2. Verzwakte autonomie en verminderd functioneren</a:t>
            </a:r>
            <a:endParaRPr lang="nl-NL" b="1" dirty="0">
              <a:solidFill>
                <a:srgbClr val="FF0000"/>
              </a:solidFill>
              <a:latin typeface="Times New Roman" charset="0"/>
            </a:endParaRPr>
          </a:p>
        </p:txBody>
      </p:sp>
      <p:sp>
        <p:nvSpPr>
          <p:cNvPr id="52227" name="Rectangle 3"/>
          <p:cNvSpPr>
            <a:spLocks noGrp="1" noChangeArrowheads="1"/>
          </p:cNvSpPr>
          <p:nvPr>
            <p:ph type="body" idx="1"/>
          </p:nvPr>
        </p:nvSpPr>
        <p:spPr>
          <a:xfrm>
            <a:off x="179388" y="1981200"/>
            <a:ext cx="8569325" cy="48768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Tx/>
              <a:buNone/>
              <a:defRPr/>
            </a:pPr>
            <a:r>
              <a:rPr lang="nl-NL" dirty="0" smtClean="0">
                <a:latin typeface="Times New Roman" charset="0"/>
              </a:rPr>
              <a:t>6. </a:t>
            </a:r>
            <a:r>
              <a:rPr lang="nl-NL" b="1" dirty="0">
                <a:latin typeface="Times New Roman" charset="0"/>
              </a:rPr>
              <a:t>Afhankelijkheid/</a:t>
            </a:r>
            <a:r>
              <a:rPr lang="nl-NL" b="1" dirty="0" smtClean="0">
                <a:latin typeface="Times New Roman" charset="0"/>
              </a:rPr>
              <a:t>incompetentie: </a:t>
            </a:r>
            <a:r>
              <a:rPr lang="nl-NL" dirty="0" smtClean="0">
                <a:latin typeface="Times New Roman" charset="0"/>
              </a:rPr>
              <a:t>‘ik kan   </a:t>
            </a:r>
          </a:p>
          <a:p>
            <a:pPr marL="0" indent="0">
              <a:buFontTx/>
              <a:buNone/>
              <a:defRPr/>
            </a:pPr>
            <a:r>
              <a:rPr lang="nl-NL" dirty="0">
                <a:latin typeface="Times New Roman" charset="0"/>
              </a:rPr>
              <a:t> </a:t>
            </a:r>
            <a:r>
              <a:rPr lang="nl-NL" dirty="0" smtClean="0">
                <a:latin typeface="Times New Roman" charset="0"/>
              </a:rPr>
              <a:t>   het niet zelf’</a:t>
            </a:r>
            <a:endParaRPr lang="nl-NL" dirty="0">
              <a:latin typeface="Times New Roman" charset="0"/>
            </a:endParaRPr>
          </a:p>
          <a:p>
            <a:pPr marL="0" indent="0">
              <a:buFontTx/>
              <a:buNone/>
              <a:defRPr/>
            </a:pPr>
            <a:r>
              <a:rPr lang="nl-NL" dirty="0" smtClean="0">
                <a:latin typeface="Times New Roman" charset="0"/>
              </a:rPr>
              <a:t>7. </a:t>
            </a:r>
            <a:r>
              <a:rPr lang="nl-NL" b="1" dirty="0" smtClean="0">
                <a:solidFill>
                  <a:srgbClr val="FF0000"/>
                </a:solidFill>
                <a:latin typeface="Times New Roman" charset="0"/>
              </a:rPr>
              <a:t>Kwetsbaarheid </a:t>
            </a:r>
            <a:r>
              <a:rPr lang="nl-NL" b="1" dirty="0">
                <a:solidFill>
                  <a:srgbClr val="FF0000"/>
                </a:solidFill>
                <a:latin typeface="Times New Roman" charset="0"/>
              </a:rPr>
              <a:t>voor gevaar en </a:t>
            </a:r>
            <a:r>
              <a:rPr lang="nl-NL" b="1" dirty="0" smtClean="0">
                <a:solidFill>
                  <a:srgbClr val="FF0000"/>
                </a:solidFill>
                <a:latin typeface="Times New Roman" charset="0"/>
              </a:rPr>
              <a:t>ziekte</a:t>
            </a:r>
            <a:r>
              <a:rPr lang="nl-NL" b="1" dirty="0" smtClean="0">
                <a:latin typeface="Times New Roman" charset="0"/>
              </a:rPr>
              <a:t>: </a:t>
            </a:r>
            <a:r>
              <a:rPr lang="nl-NL" dirty="0" smtClean="0">
                <a:latin typeface="Times New Roman" charset="0"/>
              </a:rPr>
              <a:t>‘ik ben    </a:t>
            </a:r>
          </a:p>
          <a:p>
            <a:pPr marL="0" indent="0">
              <a:buFontTx/>
              <a:buNone/>
              <a:defRPr/>
            </a:pPr>
            <a:r>
              <a:rPr lang="nl-NL" dirty="0">
                <a:latin typeface="Times New Roman" charset="0"/>
              </a:rPr>
              <a:t> </a:t>
            </a:r>
            <a:r>
              <a:rPr lang="nl-NL" dirty="0" smtClean="0">
                <a:latin typeface="Times New Roman" charset="0"/>
              </a:rPr>
              <a:t>   bang dat er iets heel er mis zal gaan’</a:t>
            </a:r>
            <a:endParaRPr lang="nl-NL" dirty="0">
              <a:latin typeface="Times New Roman" charset="0"/>
            </a:endParaRPr>
          </a:p>
          <a:p>
            <a:pPr marL="0" indent="0">
              <a:buFontTx/>
              <a:buNone/>
              <a:defRPr/>
            </a:pPr>
            <a:r>
              <a:rPr lang="nl-NL" dirty="0" smtClean="0">
                <a:latin typeface="Times New Roman" charset="0"/>
              </a:rPr>
              <a:t>8. </a:t>
            </a:r>
            <a:r>
              <a:rPr lang="nl-NL" b="1" dirty="0" smtClean="0">
                <a:latin typeface="Times New Roman" charset="0"/>
              </a:rPr>
              <a:t>Kluwen/onderontwikkeld zelf</a:t>
            </a:r>
            <a:r>
              <a:rPr lang="nl-NL" dirty="0" smtClean="0">
                <a:latin typeface="Times New Roman" charset="0"/>
              </a:rPr>
              <a:t>: ‘ik ben niets     	zonder jou’</a:t>
            </a:r>
            <a:endParaRPr lang="nl-NL" dirty="0">
              <a:latin typeface="Times New Roman" charset="0"/>
            </a:endParaRPr>
          </a:p>
          <a:p>
            <a:pPr marL="0" indent="0">
              <a:buFontTx/>
              <a:buNone/>
              <a:defRPr/>
            </a:pPr>
            <a:r>
              <a:rPr lang="nl-NL" dirty="0" smtClean="0">
                <a:latin typeface="Times New Roman" charset="0"/>
              </a:rPr>
              <a:t>9. </a:t>
            </a:r>
            <a:r>
              <a:rPr lang="nl-NL" b="1" dirty="0" smtClean="0">
                <a:solidFill>
                  <a:srgbClr val="FF0000"/>
                </a:solidFill>
                <a:latin typeface="Times New Roman" charset="0"/>
              </a:rPr>
              <a:t>Mislukken / Falen: </a:t>
            </a:r>
            <a:r>
              <a:rPr lang="nl-NL" dirty="0" smtClean="0">
                <a:latin typeface="Times New Roman" charset="0"/>
              </a:rPr>
              <a:t>‘ik kan het niet, ik ben 	dom”</a:t>
            </a:r>
            <a:endParaRPr lang="nl-NL" dirty="0">
              <a:latin typeface="Times New Roman" charset="0"/>
            </a:endParaRPr>
          </a:p>
        </p:txBody>
      </p:sp>
    </p:spTree>
    <p:extLst>
      <p:ext uri="{BB962C8B-B14F-4D97-AF65-F5344CB8AC3E}">
        <p14:creationId xmlns:p14="http://schemas.microsoft.com/office/powerpoint/2010/main" val="23802121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7950" y="609600"/>
            <a:ext cx="8640763"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b="1" dirty="0" smtClean="0">
                <a:solidFill>
                  <a:srgbClr val="FF0000"/>
                </a:solidFill>
                <a:latin typeface="Times New Roman" charset="0"/>
              </a:rPr>
              <a:t>3.</a:t>
            </a:r>
            <a:r>
              <a:rPr lang="nl-NL" b="1" dirty="0" smtClean="0">
                <a:solidFill>
                  <a:schemeClr val="accent2"/>
                </a:solidFill>
                <a:latin typeface="Times New Roman" charset="0"/>
              </a:rPr>
              <a:t> </a:t>
            </a:r>
            <a:r>
              <a:rPr lang="nl-NL" b="1" dirty="0" smtClean="0">
                <a:solidFill>
                  <a:srgbClr val="FF0000"/>
                </a:solidFill>
                <a:latin typeface="Times New Roman" charset="0"/>
              </a:rPr>
              <a:t>Verzwakte </a:t>
            </a:r>
            <a:r>
              <a:rPr lang="nl-NL" b="1" dirty="0">
                <a:solidFill>
                  <a:srgbClr val="FF0000"/>
                </a:solidFill>
                <a:latin typeface="Times New Roman" charset="0"/>
              </a:rPr>
              <a:t>grenzen</a:t>
            </a:r>
          </a:p>
        </p:txBody>
      </p:sp>
      <p:sp>
        <p:nvSpPr>
          <p:cNvPr id="53251" name="Rectangle 3"/>
          <p:cNvSpPr>
            <a:spLocks noGrp="1" noChangeArrowheads="1"/>
          </p:cNvSpPr>
          <p:nvPr>
            <p:ph type="body" idx="1"/>
          </p:nvPr>
        </p:nvSpPr>
        <p:spPr>
          <a:xfrm>
            <a:off x="179388" y="1989138"/>
            <a:ext cx="8569325" cy="46085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Tx/>
              <a:buNone/>
              <a:defRPr/>
            </a:pPr>
            <a:r>
              <a:rPr lang="nl-NL" dirty="0" smtClean="0">
                <a:latin typeface="Times New Roman" charset="0"/>
              </a:rPr>
              <a:t>10. </a:t>
            </a:r>
            <a:r>
              <a:rPr lang="nl-NL" b="1" dirty="0" smtClean="0">
                <a:solidFill>
                  <a:srgbClr val="FF0000"/>
                </a:solidFill>
                <a:latin typeface="Times New Roman" charset="0"/>
              </a:rPr>
              <a:t>Zichzelf speciale rechten toe-eigenen</a:t>
            </a:r>
            <a:r>
              <a:rPr lang="nl-NL" dirty="0" smtClean="0">
                <a:latin typeface="Times New Roman" charset="0"/>
              </a:rPr>
              <a:t>: ‘jij moet mij geven wat ik wil, want ik ben bijzonder’</a:t>
            </a:r>
          </a:p>
          <a:p>
            <a:pPr marL="0" indent="0">
              <a:buFontTx/>
              <a:buNone/>
              <a:defRPr/>
            </a:pPr>
            <a:endParaRPr lang="nl-NL" dirty="0">
              <a:latin typeface="Times New Roman" charset="0"/>
            </a:endParaRPr>
          </a:p>
          <a:p>
            <a:pPr marL="0" indent="0">
              <a:buFontTx/>
              <a:buNone/>
              <a:defRPr/>
            </a:pPr>
            <a:r>
              <a:rPr lang="nl-NL" dirty="0" smtClean="0">
                <a:latin typeface="Times New Roman" charset="0"/>
              </a:rPr>
              <a:t>11. </a:t>
            </a:r>
            <a:r>
              <a:rPr lang="nl-NL" b="1" dirty="0">
                <a:latin typeface="Times New Roman" charset="0"/>
              </a:rPr>
              <a:t>Onvoldoende z</a:t>
            </a:r>
            <a:r>
              <a:rPr lang="nl-NL" b="1" dirty="0" smtClean="0">
                <a:latin typeface="Times New Roman" charset="0"/>
              </a:rPr>
              <a:t>elfdiscipline: </a:t>
            </a:r>
            <a:r>
              <a:rPr lang="nl-NL" dirty="0" smtClean="0">
                <a:latin typeface="Times New Roman" charset="0"/>
              </a:rPr>
              <a:t>‘ik breng het niet op om orde en discipline in mijn leven te brengen’</a:t>
            </a:r>
            <a:endParaRPr lang="nl-NL" dirty="0">
              <a:latin typeface="Times New Roman" charset="0"/>
            </a:endParaRPr>
          </a:p>
          <a:p>
            <a:pPr>
              <a:defRPr/>
            </a:pPr>
            <a:endParaRPr lang="nl-NL" dirty="0">
              <a:latin typeface="Times New Roman" charset="0"/>
            </a:endParaRPr>
          </a:p>
        </p:txBody>
      </p:sp>
    </p:spTree>
    <p:extLst>
      <p:ext uri="{BB962C8B-B14F-4D97-AF65-F5344CB8AC3E}">
        <p14:creationId xmlns:p14="http://schemas.microsoft.com/office/powerpoint/2010/main" val="3848809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b="1" dirty="0" smtClean="0">
                <a:solidFill>
                  <a:srgbClr val="FF0000"/>
                </a:solidFill>
                <a:latin typeface="Times New Roman" charset="0"/>
              </a:rPr>
              <a:t>4. Gerichtheid </a:t>
            </a:r>
            <a:r>
              <a:rPr lang="nl-NL" b="1" dirty="0">
                <a:solidFill>
                  <a:srgbClr val="FF0000"/>
                </a:solidFill>
                <a:latin typeface="Times New Roman" charset="0"/>
              </a:rPr>
              <a:t>op anderen</a:t>
            </a:r>
          </a:p>
        </p:txBody>
      </p:sp>
      <p:sp>
        <p:nvSpPr>
          <p:cNvPr id="54275" name="Rectangle 3"/>
          <p:cNvSpPr>
            <a:spLocks noGrp="1" noChangeArrowheads="1"/>
          </p:cNvSpPr>
          <p:nvPr>
            <p:ph type="body" idx="1"/>
          </p:nvPr>
        </p:nvSpPr>
        <p:spPr>
          <a:xfrm>
            <a:off x="179388" y="1844675"/>
            <a:ext cx="8424862" cy="475297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b="1" dirty="0" smtClean="0">
                <a:solidFill>
                  <a:srgbClr val="FF0000"/>
                </a:solidFill>
                <a:latin typeface="Times New Roman" charset="0"/>
                <a:ea typeface="MS PGothic" charset="0"/>
              </a:rPr>
              <a:t>Onderwerping (uit angst voor straf</a:t>
            </a:r>
            <a:r>
              <a:rPr lang="nl-NL" b="1" dirty="0">
                <a:solidFill>
                  <a:srgbClr val="FF0000"/>
                </a:solidFill>
                <a:latin typeface="Times New Roman" charset="0"/>
                <a:ea typeface="MS PGothic" charset="0"/>
              </a:rPr>
              <a:t>)</a:t>
            </a:r>
          </a:p>
          <a:p>
            <a:pPr>
              <a:buFontTx/>
              <a:buNone/>
              <a:defRPr/>
            </a:pPr>
            <a:r>
              <a:rPr lang="nl-NL" dirty="0">
                <a:latin typeface="Times New Roman" charset="0"/>
                <a:ea typeface="MS PGothic" charset="0"/>
              </a:rPr>
              <a:t>  ‘bepaal jij het maar voor mij’</a:t>
            </a:r>
          </a:p>
          <a:p>
            <a:pPr>
              <a:defRPr/>
            </a:pPr>
            <a:r>
              <a:rPr lang="nl-NL" b="1" dirty="0">
                <a:solidFill>
                  <a:srgbClr val="FF0000"/>
                </a:solidFill>
                <a:latin typeface="Times New Roman" charset="0"/>
                <a:ea typeface="MS PGothic" charset="0"/>
              </a:rPr>
              <a:t>Zelfopoffering</a:t>
            </a:r>
            <a:r>
              <a:rPr lang="nl-NL" b="1" u="sng" dirty="0">
                <a:solidFill>
                  <a:srgbClr val="FF0000"/>
                </a:solidFill>
                <a:latin typeface="Times New Roman" charset="0"/>
                <a:ea typeface="MS PGothic" charset="0"/>
              </a:rPr>
              <a:t> </a:t>
            </a:r>
          </a:p>
          <a:p>
            <a:pPr>
              <a:buFontTx/>
              <a:buNone/>
              <a:defRPr/>
            </a:pPr>
            <a:r>
              <a:rPr lang="nl-NL" b="1" dirty="0">
                <a:latin typeface="Times New Roman" charset="0"/>
                <a:ea typeface="MS PGothic" charset="0"/>
              </a:rPr>
              <a:t>  </a:t>
            </a:r>
            <a:r>
              <a:rPr lang="nl-NL" dirty="0">
                <a:latin typeface="Times New Roman" charset="0"/>
                <a:ea typeface="MS PGothic" charset="0"/>
              </a:rPr>
              <a:t>‘ik let </a:t>
            </a:r>
            <a:r>
              <a:rPr lang="nl-NL" dirty="0" smtClean="0">
                <a:latin typeface="Times New Roman" charset="0"/>
                <a:ea typeface="MS PGothic" charset="0"/>
              </a:rPr>
              <a:t>op </a:t>
            </a:r>
            <a:r>
              <a:rPr lang="nl-NL" dirty="0">
                <a:latin typeface="Times New Roman" charset="0"/>
                <a:ea typeface="MS PGothic" charset="0"/>
              </a:rPr>
              <a:t>jou </a:t>
            </a:r>
            <a:r>
              <a:rPr lang="nl-NL" dirty="0" smtClean="0">
                <a:latin typeface="Times New Roman" charset="0"/>
                <a:ea typeface="MS PGothic" charset="0"/>
              </a:rPr>
              <a:t>behoeften’ </a:t>
            </a:r>
            <a:r>
              <a:rPr lang="nl-NL" dirty="0">
                <a:latin typeface="Times New Roman" charset="0"/>
                <a:ea typeface="MS PGothic" charset="0"/>
              </a:rPr>
              <a:t>(en jij op die van </a:t>
            </a:r>
            <a:r>
              <a:rPr lang="nl-NL" dirty="0" smtClean="0">
                <a:latin typeface="Times New Roman" charset="0"/>
                <a:ea typeface="MS PGothic" charset="0"/>
              </a:rPr>
              <a:t>mij?)</a:t>
            </a:r>
            <a:endParaRPr lang="nl-NL" dirty="0" smtClean="0">
              <a:latin typeface="Times New Roman" charset="0"/>
            </a:endParaRPr>
          </a:p>
          <a:p>
            <a:pPr>
              <a:defRPr/>
            </a:pPr>
            <a:r>
              <a:rPr lang="nl-NL" b="1" dirty="0" smtClean="0">
                <a:latin typeface="Times New Roman" charset="0"/>
              </a:rPr>
              <a:t>Goedkeuring </a:t>
            </a:r>
            <a:r>
              <a:rPr lang="nl-NL" b="1" dirty="0">
                <a:latin typeface="Times New Roman" charset="0"/>
              </a:rPr>
              <a:t>zoeken/erkenning </a:t>
            </a:r>
            <a:r>
              <a:rPr lang="nl-NL" b="1" dirty="0" smtClean="0">
                <a:latin typeface="Times New Roman" charset="0"/>
              </a:rPr>
              <a:t>zoeken</a:t>
            </a:r>
            <a:r>
              <a:rPr lang="nl-NL" dirty="0" smtClean="0">
                <a:latin typeface="Times New Roman" charset="0"/>
              </a:rPr>
              <a:t>: ‘vind je me goed?’</a:t>
            </a:r>
            <a:endParaRPr lang="nl-NL" dirty="0">
              <a:latin typeface="Times New Roman" charset="0"/>
            </a:endParaRPr>
          </a:p>
        </p:txBody>
      </p:sp>
    </p:spTree>
    <p:extLst>
      <p:ext uri="{BB962C8B-B14F-4D97-AF65-F5344CB8AC3E}">
        <p14:creationId xmlns:p14="http://schemas.microsoft.com/office/powerpoint/2010/main" val="33192106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4083" y="274638"/>
            <a:ext cx="8612717"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a:defRPr/>
            </a:pPr>
            <a:r>
              <a:rPr lang="nl-NL" b="1" dirty="0" smtClean="0">
                <a:solidFill>
                  <a:srgbClr val="FF0000"/>
                </a:solidFill>
                <a:latin typeface="Times New Roman" charset="0"/>
              </a:rPr>
              <a:t>5. Overmatige waakzaamheid </a:t>
            </a:r>
            <a:r>
              <a:rPr lang="nl-NL" b="1" dirty="0">
                <a:solidFill>
                  <a:srgbClr val="FF0000"/>
                </a:solidFill>
                <a:latin typeface="Times New Roman" charset="0"/>
              </a:rPr>
              <a:t>en inhibitie</a:t>
            </a:r>
          </a:p>
        </p:txBody>
      </p:sp>
      <p:sp>
        <p:nvSpPr>
          <p:cNvPr id="55299" name="Rectangle 3"/>
          <p:cNvSpPr>
            <a:spLocks noGrp="1" noChangeArrowheads="1"/>
          </p:cNvSpPr>
          <p:nvPr>
            <p:ph type="body" idx="1"/>
          </p:nvPr>
        </p:nvSpPr>
        <p:spPr>
          <a:xfrm>
            <a:off x="250825" y="1981200"/>
            <a:ext cx="9001125" cy="468788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nl-NL" b="1" dirty="0" smtClean="0">
                <a:latin typeface="Times New Roman" charset="0"/>
                <a:ea typeface="MS PGothic" charset="0"/>
              </a:rPr>
              <a:t>Emotionele geremdheid: </a:t>
            </a:r>
            <a:r>
              <a:rPr lang="nl-NL" dirty="0">
                <a:latin typeface="Times New Roman" charset="0"/>
                <a:ea typeface="MS PGothic" charset="0"/>
              </a:rPr>
              <a:t>‘ik durf mij niet te uiten’</a:t>
            </a:r>
          </a:p>
          <a:p>
            <a:pPr>
              <a:defRPr/>
            </a:pPr>
            <a:r>
              <a:rPr lang="nl-NL" b="1" dirty="0">
                <a:solidFill>
                  <a:srgbClr val="FF0000"/>
                </a:solidFill>
                <a:latin typeface="Times New Roman" charset="0"/>
                <a:ea typeface="MS PGothic" charset="0"/>
              </a:rPr>
              <a:t>Hoge eisen</a:t>
            </a:r>
            <a:r>
              <a:rPr lang="nl-NL" b="1" dirty="0" smtClean="0">
                <a:solidFill>
                  <a:srgbClr val="FF0000"/>
                </a:solidFill>
                <a:latin typeface="Times New Roman" charset="0"/>
                <a:ea typeface="MS PGothic" charset="0"/>
              </a:rPr>
              <a:t>/strenge normen/overmatig kritisch</a:t>
            </a:r>
            <a:r>
              <a:rPr lang="nl-NL" b="1" dirty="0" smtClean="0">
                <a:latin typeface="Times New Roman" charset="0"/>
                <a:ea typeface="MS PGothic" charset="0"/>
              </a:rPr>
              <a:t>: </a:t>
            </a:r>
            <a:r>
              <a:rPr lang="nl-NL" dirty="0" smtClean="0">
                <a:latin typeface="Times New Roman" charset="0"/>
                <a:ea typeface="MS PGothic" charset="0"/>
              </a:rPr>
              <a:t>‘</a:t>
            </a:r>
            <a:r>
              <a:rPr lang="nl-NL" dirty="0">
                <a:latin typeface="Times New Roman" charset="0"/>
                <a:ea typeface="MS PGothic" charset="0"/>
              </a:rPr>
              <a:t>het is nooit goed genoeg’</a:t>
            </a:r>
            <a:endParaRPr lang="nl-NL" b="1" dirty="0">
              <a:latin typeface="Times New Roman" charset="0"/>
              <a:ea typeface="MS PGothic" charset="0"/>
            </a:endParaRPr>
          </a:p>
          <a:p>
            <a:pPr>
              <a:defRPr/>
            </a:pPr>
            <a:r>
              <a:rPr lang="nl-NL" b="1" dirty="0" err="1" smtClean="0">
                <a:latin typeface="Times New Roman" charset="0"/>
              </a:rPr>
              <a:t>Negativiteit</a:t>
            </a:r>
            <a:r>
              <a:rPr lang="nl-NL" b="1" dirty="0">
                <a:latin typeface="Times New Roman" charset="0"/>
              </a:rPr>
              <a:t>/</a:t>
            </a:r>
            <a:r>
              <a:rPr lang="nl-NL" b="1" dirty="0" smtClean="0">
                <a:latin typeface="Times New Roman" charset="0"/>
              </a:rPr>
              <a:t>Pessimisme: </a:t>
            </a:r>
            <a:r>
              <a:rPr lang="nl-NL" dirty="0" smtClean="0">
                <a:latin typeface="Times New Roman" charset="0"/>
              </a:rPr>
              <a:t>‘het zal wel weer mis gaan, het wordt nooit wat’. </a:t>
            </a:r>
            <a:endParaRPr lang="nl-NL" dirty="0">
              <a:latin typeface="Times New Roman" charset="0"/>
            </a:endParaRPr>
          </a:p>
          <a:p>
            <a:pPr>
              <a:defRPr/>
            </a:pPr>
            <a:r>
              <a:rPr lang="nl-NL" b="1" dirty="0" err="1" smtClean="0">
                <a:latin typeface="Times New Roman" charset="0"/>
              </a:rPr>
              <a:t>Bestrafferigheid</a:t>
            </a:r>
            <a:r>
              <a:rPr lang="nl-NL" dirty="0" smtClean="0">
                <a:latin typeface="Times New Roman" charset="0"/>
              </a:rPr>
              <a:t>: ‘fouten moeten streng bestraft worden’</a:t>
            </a:r>
            <a:endParaRPr lang="nl-NL" dirty="0">
              <a:latin typeface="Times New Roman" charset="0"/>
            </a:endParaRPr>
          </a:p>
        </p:txBody>
      </p:sp>
      <p:pic>
        <p:nvPicPr>
          <p:cNvPr id="125955" name="Picture 4" descr="perfectio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5229225"/>
            <a:ext cx="39608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7845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Schema’s</a:t>
            </a:r>
            <a:endParaRPr lang="nl-NL" b="1" dirty="0">
              <a:solidFill>
                <a:srgbClr val="FF0000"/>
              </a:solidFill>
            </a:endParaRPr>
          </a:p>
        </p:txBody>
      </p:sp>
      <p:sp>
        <p:nvSpPr>
          <p:cNvPr id="3" name="Tijdelijke aanduiding voor inhoud 2"/>
          <p:cNvSpPr>
            <a:spLocks noGrp="1"/>
          </p:cNvSpPr>
          <p:nvPr>
            <p:ph idx="1"/>
          </p:nvPr>
        </p:nvSpPr>
        <p:spPr/>
        <p:txBody>
          <a:bodyPr>
            <a:normAutofit fontScale="85000" lnSpcReduction="20000"/>
          </a:bodyPr>
          <a:lstStyle/>
          <a:p>
            <a:pPr marL="285750" indent="-285750">
              <a:buFont typeface="Courier New" panose="02070309020205020404" pitchFamily="49" charset="0"/>
              <a:buChar char="o"/>
            </a:pPr>
            <a:r>
              <a:rPr lang="nl-NL" dirty="0" smtClean="0"/>
              <a:t>Een breed, in alle levensgebieden doordringend patroon.</a:t>
            </a:r>
          </a:p>
          <a:p>
            <a:pPr marL="285750" indent="-285750">
              <a:buFont typeface="Courier New" panose="02070309020205020404" pitchFamily="49" charset="0"/>
              <a:buChar char="o"/>
            </a:pPr>
            <a:r>
              <a:rPr lang="nl-NL" dirty="0" smtClean="0"/>
              <a:t>Ontstaan in je jeugd en heeft zich ontwikkeld door je latere leven heen.</a:t>
            </a:r>
          </a:p>
          <a:p>
            <a:pPr marL="285750" indent="-285750">
              <a:buFont typeface="Courier New" panose="02070309020205020404" pitchFamily="49" charset="0"/>
              <a:buChar char="o"/>
            </a:pPr>
            <a:r>
              <a:rPr lang="nl-NL" dirty="0" smtClean="0"/>
              <a:t>In het hier en nu, niet helpend, maar destructief. </a:t>
            </a:r>
          </a:p>
          <a:p>
            <a:pPr marL="285750" indent="-285750">
              <a:buFont typeface="Courier New" panose="02070309020205020404" pitchFamily="49" charset="0"/>
              <a:buChar char="o"/>
            </a:pPr>
            <a:r>
              <a:rPr lang="nl-NL" dirty="0" smtClean="0"/>
              <a:t>Zeer hardnekkig. </a:t>
            </a:r>
          </a:p>
          <a:p>
            <a:pPr marL="285750" indent="-285750">
              <a:buFont typeface="Courier New" panose="02070309020205020404" pitchFamily="49" charset="0"/>
              <a:buChar char="o"/>
            </a:pPr>
            <a:endParaRPr lang="nl-NL" dirty="0"/>
          </a:p>
          <a:p>
            <a:pPr marL="285750" indent="-285750">
              <a:buFont typeface="Courier New" panose="02070309020205020404" pitchFamily="49" charset="0"/>
              <a:buChar char="o"/>
            </a:pPr>
            <a:endParaRPr lang="nl-NL" dirty="0" smtClean="0"/>
          </a:p>
          <a:p>
            <a:pPr marL="285750" indent="-285750">
              <a:buFont typeface="Courier New" panose="02070309020205020404" pitchFamily="49" charset="0"/>
              <a:buChar char="o"/>
            </a:pPr>
            <a:r>
              <a:rPr lang="nl-NL" dirty="0" smtClean="0"/>
              <a:t>Voortdurend sluimerend aanwezig en wordt geactiveerd wanneer er iets gebeurd wat je aan vroeger herinnerd. </a:t>
            </a:r>
            <a:endParaRPr lang="nl-NL" dirty="0"/>
          </a:p>
        </p:txBody>
      </p:sp>
      <p:pic>
        <p:nvPicPr>
          <p:cNvPr id="18434" name="Picture 2" descr="H:\Pictures\Illustrations\Babies cry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131" y="2823473"/>
            <a:ext cx="1102049" cy="239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8308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649606" y="2408877"/>
            <a:ext cx="6423245" cy="1754327"/>
          </a:xfrm>
          <a:prstGeom prst="rect">
            <a:avLst/>
          </a:prstGeom>
          <a:noFill/>
        </p:spPr>
        <p:txBody>
          <a:bodyPr wrap="square" rtlCol="0">
            <a:spAutoFit/>
          </a:bodyPr>
          <a:lstStyle/>
          <a:p>
            <a:pPr algn="ctr"/>
            <a:r>
              <a:rPr lang="nl-NL" sz="3600" b="1" i="1" dirty="0">
                <a:solidFill>
                  <a:srgbClr val="660066"/>
                </a:solidFill>
                <a:effectLst>
                  <a:outerShdw blurRad="38100" dist="38100" dir="7020000" algn="tl">
                    <a:srgbClr val="000000">
                      <a:alpha val="35000"/>
                    </a:srgbClr>
                  </a:outerShdw>
                </a:effectLst>
                <a:latin typeface="Calibri" panose="020F0502020204030204" pitchFamily="34" charset="0"/>
              </a:rPr>
              <a:t>Om ergens te komen moet je eerst besluiten </a:t>
            </a:r>
            <a:endParaRPr lang="nl-NL" sz="3600" b="1" i="1" dirty="0" smtClean="0">
              <a:solidFill>
                <a:srgbClr val="660066"/>
              </a:solidFill>
              <a:effectLst>
                <a:outerShdw blurRad="38100" dist="38100" dir="7020000" algn="tl">
                  <a:srgbClr val="000000">
                    <a:alpha val="35000"/>
                  </a:srgbClr>
                </a:outerShdw>
              </a:effectLst>
              <a:latin typeface="Calibri" panose="020F0502020204030204" pitchFamily="34" charset="0"/>
            </a:endParaRPr>
          </a:p>
          <a:p>
            <a:pPr algn="ctr"/>
            <a:r>
              <a:rPr lang="nl-NL" sz="3600" b="1" i="1" dirty="0" smtClean="0">
                <a:solidFill>
                  <a:srgbClr val="660066"/>
                </a:solidFill>
                <a:effectLst>
                  <a:outerShdw blurRad="38100" dist="38100" dir="7020000" algn="tl">
                    <a:srgbClr val="000000">
                      <a:alpha val="35000"/>
                    </a:srgbClr>
                  </a:outerShdw>
                </a:effectLst>
                <a:latin typeface="Calibri" panose="020F0502020204030204" pitchFamily="34" charset="0"/>
              </a:rPr>
              <a:t>niet </a:t>
            </a:r>
            <a:r>
              <a:rPr lang="nl-NL" sz="3600" b="1" i="1" dirty="0">
                <a:solidFill>
                  <a:srgbClr val="660066"/>
                </a:solidFill>
                <a:effectLst>
                  <a:outerShdw blurRad="38100" dist="38100" dir="7020000" algn="tl">
                    <a:srgbClr val="000000">
                      <a:alpha val="35000"/>
                    </a:srgbClr>
                  </a:outerShdw>
                </a:effectLst>
                <a:latin typeface="Calibri" panose="020F0502020204030204" pitchFamily="34" charset="0"/>
              </a:rPr>
              <a:t>te blijven waar je nu bent</a:t>
            </a:r>
            <a:r>
              <a:rPr lang="nl-NL" sz="3600" b="1" i="1" dirty="0">
                <a:effectLst>
                  <a:outerShdw blurRad="38100" dist="38100" dir="7020000" algn="tl">
                    <a:srgbClr val="000000">
                      <a:alpha val="35000"/>
                    </a:srgbClr>
                  </a:outerShdw>
                </a:effectLst>
                <a:latin typeface="Calibri" panose="020F0502020204030204" pitchFamily="34" charset="0"/>
              </a:rPr>
              <a:t>.</a:t>
            </a:r>
            <a:endParaRPr lang="nl-NL" sz="3600" i="1" dirty="0">
              <a:latin typeface="Calibri" panose="020F0502020204030204" pitchFamily="34" charset="0"/>
            </a:endParaRPr>
          </a:p>
        </p:txBody>
      </p:sp>
    </p:spTree>
    <p:extLst>
      <p:ext uri="{BB962C8B-B14F-4D97-AF65-F5344CB8AC3E}">
        <p14:creationId xmlns:p14="http://schemas.microsoft.com/office/powerpoint/2010/main" val="3746702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Schema processen / </a:t>
            </a:r>
            <a:r>
              <a:rPr lang="nl-NL" b="1" dirty="0" err="1" smtClean="0">
                <a:solidFill>
                  <a:srgbClr val="FF0000"/>
                </a:solidFill>
              </a:rPr>
              <a:t>copingstijlen</a:t>
            </a:r>
            <a:endParaRPr lang="nl-NL" b="1" dirty="0">
              <a:solidFill>
                <a:srgbClr val="FF0000"/>
              </a:solidFill>
            </a:endParaRPr>
          </a:p>
        </p:txBody>
      </p:sp>
      <p:sp>
        <p:nvSpPr>
          <p:cNvPr id="3" name="Tijdelijke aanduiding voor inhoud 2"/>
          <p:cNvSpPr>
            <a:spLocks noGrp="1"/>
          </p:cNvSpPr>
          <p:nvPr>
            <p:ph idx="1"/>
          </p:nvPr>
        </p:nvSpPr>
        <p:spPr>
          <a:xfrm>
            <a:off x="207340" y="1417638"/>
            <a:ext cx="8479460" cy="5126131"/>
          </a:xfrm>
        </p:spPr>
        <p:txBody>
          <a:bodyPr>
            <a:normAutofit fontScale="92500" lnSpcReduction="10000"/>
          </a:bodyPr>
          <a:lstStyle/>
          <a:p>
            <a:pPr marL="0" indent="0">
              <a:lnSpc>
                <a:spcPct val="90000"/>
              </a:lnSpc>
              <a:buNone/>
              <a:defRPr/>
            </a:pPr>
            <a:r>
              <a:rPr lang="nl-NL" dirty="0">
                <a:latin typeface="+mj-lt"/>
              </a:rPr>
              <a:t>1. </a:t>
            </a:r>
            <a:r>
              <a:rPr lang="nl-NL" u="sng" dirty="0">
                <a:latin typeface="+mj-lt"/>
              </a:rPr>
              <a:t>Overgave</a:t>
            </a:r>
            <a:r>
              <a:rPr lang="nl-NL" dirty="0">
                <a:latin typeface="+mj-lt"/>
              </a:rPr>
              <a:t> aan het schema.</a:t>
            </a:r>
          </a:p>
          <a:p>
            <a:pPr marL="0" indent="0">
              <a:lnSpc>
                <a:spcPct val="90000"/>
              </a:lnSpc>
              <a:buNone/>
              <a:defRPr/>
            </a:pPr>
            <a:r>
              <a:rPr lang="nl-NL" dirty="0" smtClean="0">
                <a:latin typeface="+mj-lt"/>
              </a:rPr>
              <a:t>Je zo </a:t>
            </a:r>
            <a:r>
              <a:rPr lang="nl-NL" dirty="0">
                <a:latin typeface="+mj-lt"/>
              </a:rPr>
              <a:t>gedragen dat het schema wordt bevestigd</a:t>
            </a:r>
            <a:r>
              <a:rPr lang="nl-NL" dirty="0" smtClean="0">
                <a:latin typeface="+mj-lt"/>
              </a:rPr>
              <a:t>. Je interpreteert informatie als passend bij je schema</a:t>
            </a:r>
            <a:endParaRPr lang="nl-NL" dirty="0">
              <a:latin typeface="+mj-lt"/>
            </a:endParaRPr>
          </a:p>
          <a:p>
            <a:pPr>
              <a:lnSpc>
                <a:spcPct val="90000"/>
              </a:lnSpc>
              <a:defRPr/>
            </a:pPr>
            <a:endParaRPr lang="nl-NL" dirty="0">
              <a:latin typeface="+mj-lt"/>
            </a:endParaRPr>
          </a:p>
          <a:p>
            <a:pPr marL="0" indent="0">
              <a:lnSpc>
                <a:spcPct val="90000"/>
              </a:lnSpc>
              <a:buNone/>
              <a:defRPr/>
            </a:pPr>
            <a:r>
              <a:rPr lang="nl-NL" dirty="0">
                <a:latin typeface="+mj-lt"/>
              </a:rPr>
              <a:t>2. </a:t>
            </a:r>
            <a:r>
              <a:rPr lang="nl-NL" u="sng" dirty="0">
                <a:latin typeface="+mj-lt"/>
              </a:rPr>
              <a:t>Vermijding</a:t>
            </a:r>
            <a:r>
              <a:rPr lang="nl-NL" dirty="0">
                <a:latin typeface="+mj-lt"/>
              </a:rPr>
              <a:t> van het schema.</a:t>
            </a:r>
          </a:p>
          <a:p>
            <a:pPr marL="0" indent="0">
              <a:lnSpc>
                <a:spcPct val="90000"/>
              </a:lnSpc>
              <a:buNone/>
              <a:defRPr/>
            </a:pPr>
            <a:r>
              <a:rPr lang="nl-NL" dirty="0" smtClean="0">
                <a:latin typeface="+mj-lt"/>
              </a:rPr>
              <a:t>Je </a:t>
            </a:r>
            <a:r>
              <a:rPr lang="nl-NL" dirty="0">
                <a:latin typeface="+mj-lt"/>
              </a:rPr>
              <a:t>zo gedragen dat het schema niet geactiveerd wordt.</a:t>
            </a:r>
          </a:p>
          <a:p>
            <a:pPr>
              <a:lnSpc>
                <a:spcPct val="90000"/>
              </a:lnSpc>
              <a:defRPr/>
            </a:pPr>
            <a:endParaRPr lang="nl-NL" dirty="0">
              <a:latin typeface="+mj-lt"/>
            </a:endParaRPr>
          </a:p>
          <a:p>
            <a:pPr marL="0" indent="0">
              <a:lnSpc>
                <a:spcPct val="90000"/>
              </a:lnSpc>
              <a:buNone/>
              <a:defRPr/>
            </a:pPr>
            <a:r>
              <a:rPr lang="nl-NL" dirty="0">
                <a:latin typeface="+mj-lt"/>
              </a:rPr>
              <a:t>3. </a:t>
            </a:r>
            <a:r>
              <a:rPr lang="nl-NL" u="sng" dirty="0">
                <a:latin typeface="+mj-lt"/>
              </a:rPr>
              <a:t>Overcompensatie</a:t>
            </a:r>
            <a:r>
              <a:rPr lang="nl-NL" dirty="0">
                <a:latin typeface="+mj-lt"/>
              </a:rPr>
              <a:t> van het schema.</a:t>
            </a:r>
          </a:p>
          <a:p>
            <a:pPr marL="0" indent="0">
              <a:lnSpc>
                <a:spcPct val="90000"/>
              </a:lnSpc>
              <a:buNone/>
              <a:defRPr/>
            </a:pPr>
            <a:r>
              <a:rPr lang="nl-NL" dirty="0" smtClean="0">
                <a:latin typeface="+mj-lt"/>
              </a:rPr>
              <a:t>Je verzetten </a:t>
            </a:r>
            <a:r>
              <a:rPr lang="nl-NL" dirty="0">
                <a:latin typeface="+mj-lt"/>
              </a:rPr>
              <a:t>tegen het schema door te denken, te voelen, te handelen en met anderen om te gaan alsof het tegendeel van het schema waar is.</a:t>
            </a:r>
          </a:p>
          <a:p>
            <a:pPr marL="285750" indent="-285750">
              <a:buFont typeface="Arial" panose="020B0604020202020204" pitchFamily="34" charset="0"/>
              <a:buChar char="•"/>
            </a:pPr>
            <a:endParaRPr lang="nl-NL" dirty="0">
              <a:latin typeface="+mj-lt"/>
            </a:endParaRPr>
          </a:p>
        </p:txBody>
      </p:sp>
    </p:spTree>
    <p:extLst>
      <p:ext uri="{BB962C8B-B14F-4D97-AF65-F5344CB8AC3E}">
        <p14:creationId xmlns:p14="http://schemas.microsoft.com/office/powerpoint/2010/main" val="3050102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Voorbeelden van schema’s</a:t>
            </a:r>
            <a:endParaRPr lang="nl-NL" b="1" dirty="0">
              <a:solidFill>
                <a:srgbClr val="FF0000"/>
              </a:solidFill>
            </a:endParaRPr>
          </a:p>
        </p:txBody>
      </p:sp>
      <p:sp>
        <p:nvSpPr>
          <p:cNvPr id="3" name="Tijdelijke aanduiding voor inhoud 2"/>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nl-NL" b="1" dirty="0" smtClean="0"/>
              <a:t>Zelfopoffering</a:t>
            </a:r>
          </a:p>
          <a:p>
            <a:pPr marL="573750" lvl="1" indent="-285750"/>
            <a:r>
              <a:rPr lang="nl-NL" dirty="0" smtClean="0"/>
              <a:t>Opofferen van eigen behoeften om andere te helpen. </a:t>
            </a:r>
          </a:p>
          <a:p>
            <a:pPr marL="573750" lvl="1" indent="-285750"/>
            <a:r>
              <a:rPr lang="nl-NL" dirty="0"/>
              <a:t>Ik richt me op de behoeften van anderen, ten koste van eigen wensen. Ik </a:t>
            </a:r>
            <a:r>
              <a:rPr lang="nl-NL" dirty="0" smtClean="0"/>
              <a:t>heb soms </a:t>
            </a:r>
            <a:r>
              <a:rPr lang="nl-NL" dirty="0"/>
              <a:t>een hekel aan mensen om me heen. Hun standpunt is belangrijker </a:t>
            </a:r>
            <a:r>
              <a:rPr lang="nl-NL" dirty="0" smtClean="0"/>
              <a:t>dan het </a:t>
            </a:r>
            <a:r>
              <a:rPr lang="nl-NL" dirty="0"/>
              <a:t>mijne. Als anderen van streek zijn, voel ik me verplicht daar iets aan </a:t>
            </a:r>
            <a:r>
              <a:rPr lang="nl-NL" dirty="0" smtClean="0"/>
              <a:t>te doen.</a:t>
            </a:r>
          </a:p>
          <a:p>
            <a:pPr marL="573750" lvl="1" indent="-285750"/>
            <a:endParaRPr lang="nl-NL" dirty="0"/>
          </a:p>
          <a:p>
            <a:pPr marL="285750" indent="-285750">
              <a:buFont typeface="Arial" panose="020B0604020202020204" pitchFamily="34" charset="0"/>
              <a:buChar char="•"/>
            </a:pPr>
            <a:r>
              <a:rPr lang="nl-NL" b="1" dirty="0" smtClean="0"/>
              <a:t>Wantrouwen/Misbruik</a:t>
            </a:r>
          </a:p>
          <a:p>
            <a:pPr marL="573750" lvl="1" indent="-285750"/>
            <a:r>
              <a:rPr lang="nl-NL" dirty="0"/>
              <a:t>Ik vertrouw de motieven van andere mensen niet. Ik denk vaak dat ze </a:t>
            </a:r>
            <a:r>
              <a:rPr lang="nl-NL" dirty="0" smtClean="0"/>
              <a:t>opzettelijk liegen</a:t>
            </a:r>
            <a:r>
              <a:rPr lang="nl-NL" dirty="0"/>
              <a:t>, dat ze me willen kwetsen, bedriegen, manipuleren, etc.</a:t>
            </a:r>
            <a:endParaRPr lang="nl-NL" dirty="0" smtClean="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21564384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Voorbeelden van schema’s</a:t>
            </a:r>
            <a:endParaRPr lang="nl-NL" b="1" dirty="0">
              <a:solidFill>
                <a:srgbClr val="FF0000"/>
              </a:solidFill>
            </a:endParaRPr>
          </a:p>
        </p:txBody>
      </p:sp>
      <p:sp>
        <p:nvSpPr>
          <p:cNvPr id="3" name="Tijdelijke aanduiding voor inhoud 2"/>
          <p:cNvSpPr>
            <a:spLocks noGrp="1"/>
          </p:cNvSpPr>
          <p:nvPr>
            <p:ph idx="1"/>
          </p:nvPr>
        </p:nvSpPr>
        <p:spPr/>
        <p:txBody>
          <a:bodyPr/>
          <a:lstStyle/>
          <a:p>
            <a:pPr marL="285750" indent="-285750">
              <a:buFont typeface="Arial" panose="020B0604020202020204" pitchFamily="34" charset="0"/>
              <a:buChar char="•"/>
            </a:pPr>
            <a:r>
              <a:rPr lang="nl-NL" b="1" dirty="0" smtClean="0"/>
              <a:t>Hoge eisen</a:t>
            </a:r>
          </a:p>
          <a:p>
            <a:pPr marL="573750" lvl="1" indent="-285750"/>
            <a:r>
              <a:rPr lang="nl-NL" dirty="0"/>
              <a:t>Ik streef naar het allerhoogste op elk gebied. Dat gaat vaak ten koste van </a:t>
            </a:r>
            <a:r>
              <a:rPr lang="nl-NL" dirty="0" smtClean="0"/>
              <a:t>mijn geluk</a:t>
            </a:r>
            <a:r>
              <a:rPr lang="nl-NL" dirty="0"/>
              <a:t>, gezondheid, plezier en relaties. Ik mag niets fout doen. Alles moet tot </a:t>
            </a:r>
            <a:r>
              <a:rPr lang="nl-NL" dirty="0" smtClean="0"/>
              <a:t>in de </a:t>
            </a:r>
            <a:r>
              <a:rPr lang="nl-NL" dirty="0"/>
              <a:t>puntjes geregeld zijn. Ik ben erg competitief ingesteld. Dingen </a:t>
            </a:r>
            <a:r>
              <a:rPr lang="nl-NL" dirty="0" smtClean="0"/>
              <a:t>moeten gaan </a:t>
            </a:r>
            <a:r>
              <a:rPr lang="nl-NL" dirty="0"/>
              <a:t>zoals ik dat goed acht. Ik ben zeer kritisch op mezelf en ben </a:t>
            </a:r>
            <a:r>
              <a:rPr lang="nl-NL" dirty="0" smtClean="0"/>
              <a:t>daardoor vaak </a:t>
            </a:r>
            <a:r>
              <a:rPr lang="nl-NL" dirty="0"/>
              <a:t>verwijtend naar mezelf. Ik ben echter vaak ook kritisch naar </a:t>
            </a:r>
            <a:r>
              <a:rPr lang="nl-NL" dirty="0" smtClean="0"/>
              <a:t>anderen. Dat </a:t>
            </a:r>
            <a:r>
              <a:rPr lang="nl-NL" dirty="0"/>
              <a:t>veroorzaakt regelmatig spanningen.</a:t>
            </a:r>
            <a:endParaRPr lang="nl-NL" dirty="0" smtClean="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3352914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008000"/>
                </a:solidFill>
              </a:rPr>
              <a:t>Teken je 3 belangrijkste schema’s</a:t>
            </a:r>
            <a:endParaRPr lang="nl-NL" b="1" dirty="0">
              <a:solidFill>
                <a:srgbClr val="008000"/>
              </a:solidFill>
            </a:endParaRPr>
          </a:p>
        </p:txBody>
      </p:sp>
      <p:sp>
        <p:nvSpPr>
          <p:cNvPr id="3" name="Tijdelijke aanduiding voor inhoud 2"/>
          <p:cNvSpPr>
            <a:spLocks noGrp="1"/>
          </p:cNvSpPr>
          <p:nvPr>
            <p:ph idx="1"/>
          </p:nvPr>
        </p:nvSpPr>
        <p:spPr/>
        <p:txBody>
          <a:bodyPr/>
          <a:lstStyle/>
          <a:p>
            <a:r>
              <a:rPr lang="nl-NL" dirty="0" smtClean="0"/>
              <a:t>Welke naam heeft elk schema</a:t>
            </a:r>
          </a:p>
          <a:p>
            <a:r>
              <a:rPr lang="nl-NL" dirty="0" smtClean="0"/>
              <a:t>Wat zegt elk schema</a:t>
            </a:r>
          </a:p>
          <a:p>
            <a:r>
              <a:rPr lang="nl-NL" dirty="0" smtClean="0"/>
              <a:t>Hoe heeft dit schema zich bij jou ontwikkeld</a:t>
            </a:r>
            <a:endParaRPr lang="nl-NL" dirty="0"/>
          </a:p>
        </p:txBody>
      </p:sp>
    </p:spTree>
    <p:extLst>
      <p:ext uri="{BB962C8B-B14F-4D97-AF65-F5344CB8AC3E}">
        <p14:creationId xmlns:p14="http://schemas.microsoft.com/office/powerpoint/2010/main" val="2204971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Beschrijf je top 3 Schema’s</a:t>
            </a:r>
            <a:endParaRPr lang="nl-NL" b="1" dirty="0">
              <a:solidFill>
                <a:srgbClr val="FF0000"/>
              </a:solidFill>
            </a:endParaRPr>
          </a:p>
        </p:txBody>
      </p:sp>
      <p:sp>
        <p:nvSpPr>
          <p:cNvPr id="3" name="Tijdelijke aanduiding voor inhoud 2"/>
          <p:cNvSpPr>
            <a:spLocks noGrp="1"/>
          </p:cNvSpPr>
          <p:nvPr>
            <p:ph idx="1"/>
          </p:nvPr>
        </p:nvSpPr>
        <p:spPr>
          <a:xfrm>
            <a:off x="222821" y="1600200"/>
            <a:ext cx="8921179" cy="5257800"/>
          </a:xfrm>
        </p:spPr>
        <p:txBody>
          <a:bodyPr>
            <a:normAutofit fontScale="92500" lnSpcReduction="20000"/>
          </a:bodyPr>
          <a:lstStyle/>
          <a:p>
            <a:pPr marL="0" indent="0">
              <a:buNone/>
            </a:pPr>
            <a:r>
              <a:rPr lang="nl-NL" b="1" dirty="0" smtClean="0"/>
              <a:t>Schema:  </a:t>
            </a:r>
          </a:p>
          <a:p>
            <a:pPr marL="0" indent="0">
              <a:buNone/>
            </a:pPr>
            <a:endParaRPr lang="nl-NL" dirty="0"/>
          </a:p>
          <a:p>
            <a:r>
              <a:rPr lang="nl-NL" dirty="0" smtClean="0"/>
              <a:t>Gedachten:</a:t>
            </a:r>
          </a:p>
          <a:p>
            <a:endParaRPr lang="nl-NL" dirty="0"/>
          </a:p>
          <a:p>
            <a:r>
              <a:rPr lang="nl-NL" dirty="0" smtClean="0"/>
              <a:t>Gevoelens:</a:t>
            </a:r>
            <a:r>
              <a:rPr lang="nl-NL" dirty="0"/>
              <a:t> </a:t>
            </a:r>
          </a:p>
          <a:p>
            <a:endParaRPr lang="nl-NL" dirty="0" smtClean="0"/>
          </a:p>
          <a:p>
            <a:r>
              <a:rPr lang="nl-NL" dirty="0" smtClean="0"/>
              <a:t>Lichamelijke Gevoelens: </a:t>
            </a:r>
          </a:p>
          <a:p>
            <a:pPr marL="0" indent="0">
              <a:buNone/>
            </a:pPr>
            <a:endParaRPr lang="nl-NL" dirty="0" smtClean="0"/>
          </a:p>
          <a:p>
            <a:r>
              <a:rPr lang="nl-NL" dirty="0" smtClean="0"/>
              <a:t>Gedrag:</a:t>
            </a:r>
            <a:endParaRPr lang="nl-NL" dirty="0"/>
          </a:p>
          <a:p>
            <a:pPr marL="0" indent="0">
              <a:buNone/>
            </a:pPr>
            <a:r>
              <a:rPr lang="nl-NL" dirty="0"/>
              <a:t> </a:t>
            </a:r>
          </a:p>
          <a:p>
            <a:r>
              <a:rPr lang="nl-NL" dirty="0"/>
              <a:t>Gevolgen</a:t>
            </a:r>
            <a:r>
              <a:rPr lang="nl-NL" dirty="0" smtClean="0"/>
              <a:t>:</a:t>
            </a:r>
            <a:endParaRPr lang="nl-NL" dirty="0"/>
          </a:p>
          <a:p>
            <a:pPr marL="0" indent="0">
              <a:buNone/>
            </a:pPr>
            <a:endParaRPr lang="nl-NL" dirty="0" smtClean="0"/>
          </a:p>
          <a:p>
            <a:endParaRPr lang="nl-NL" dirty="0"/>
          </a:p>
        </p:txBody>
      </p:sp>
    </p:spTree>
    <p:extLst>
      <p:ext uri="{BB962C8B-B14F-4D97-AF65-F5344CB8AC3E}">
        <p14:creationId xmlns:p14="http://schemas.microsoft.com/office/powerpoint/2010/main" val="692817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2 stappen rond patronen</a:t>
            </a:r>
            <a:endParaRPr lang="nl-NL" b="1" dirty="0">
              <a:solidFill>
                <a:srgbClr val="FF0000"/>
              </a:solidFill>
            </a:endParaRPr>
          </a:p>
        </p:txBody>
      </p:sp>
      <p:sp>
        <p:nvSpPr>
          <p:cNvPr id="3" name="Tijdelijke aanduiding voor inhoud 2"/>
          <p:cNvSpPr>
            <a:spLocks noGrp="1"/>
          </p:cNvSpPr>
          <p:nvPr>
            <p:ph idx="1"/>
          </p:nvPr>
        </p:nvSpPr>
        <p:spPr/>
        <p:txBody>
          <a:bodyPr/>
          <a:lstStyle/>
          <a:p>
            <a:pPr marL="0" indent="0">
              <a:buNone/>
            </a:pPr>
            <a:r>
              <a:rPr lang="nl-NL" dirty="0" smtClean="0"/>
              <a:t>Stap </a:t>
            </a:r>
            <a:r>
              <a:rPr lang="nl-NL" dirty="0"/>
              <a:t>1: je meer </a:t>
            </a:r>
            <a:r>
              <a:rPr lang="nl-NL" b="1" dirty="0"/>
              <a:t>bewust</a:t>
            </a:r>
            <a:r>
              <a:rPr lang="nl-NL" dirty="0"/>
              <a:t> te worden van je schema’s</a:t>
            </a:r>
          </a:p>
          <a:p>
            <a:pPr marL="0" indent="0">
              <a:buNone/>
            </a:pPr>
            <a:r>
              <a:rPr lang="nl-NL" dirty="0"/>
              <a:t>	</a:t>
            </a:r>
            <a:endParaRPr lang="nl-NL" dirty="0" smtClean="0"/>
          </a:p>
          <a:p>
            <a:pPr marL="0" indent="0">
              <a:buNone/>
            </a:pPr>
            <a:r>
              <a:rPr lang="nl-NL" dirty="0" smtClean="0"/>
              <a:t>Stap </a:t>
            </a:r>
            <a:r>
              <a:rPr lang="nl-NL" dirty="0"/>
              <a:t>2: je schema’s/patronen te </a:t>
            </a:r>
            <a:r>
              <a:rPr lang="nl-NL" b="1" dirty="0"/>
              <a:t>veranderen</a:t>
            </a:r>
            <a:r>
              <a:rPr lang="nl-NL" dirty="0"/>
              <a:t>, naar 	helpende patronen</a:t>
            </a:r>
          </a:p>
          <a:p>
            <a:endParaRPr lang="nl-NL" dirty="0"/>
          </a:p>
        </p:txBody>
      </p:sp>
    </p:spTree>
    <p:extLst>
      <p:ext uri="{BB962C8B-B14F-4D97-AF65-F5344CB8AC3E}">
        <p14:creationId xmlns:p14="http://schemas.microsoft.com/office/powerpoint/2010/main" val="3851636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nl-NL" b="1" dirty="0" smtClean="0">
                <a:cs typeface="+mj-cs"/>
              </a:rPr>
              <a:t>Oorzaken van ERS:</a:t>
            </a:r>
          </a:p>
        </p:txBody>
      </p:sp>
      <p:sp>
        <p:nvSpPr>
          <p:cNvPr id="9219" name="Rectangle 3"/>
          <p:cNvSpPr>
            <a:spLocks noGrp="1" noChangeArrowheads="1"/>
          </p:cNvSpPr>
          <p:nvPr>
            <p:ph type="body" idx="1"/>
          </p:nvPr>
        </p:nvSpPr>
        <p:spPr/>
        <p:txBody>
          <a:bodyPr/>
          <a:lstStyle/>
          <a:p>
            <a:pPr eaLnBrk="1" hangingPunct="1">
              <a:lnSpc>
                <a:spcPct val="90000"/>
              </a:lnSpc>
              <a:defRPr/>
            </a:pPr>
            <a:r>
              <a:rPr lang="nl-NL" sz="2800" smtClean="0">
                <a:cs typeface="+mn-cs"/>
              </a:rPr>
              <a:t>Het:</a:t>
            </a:r>
          </a:p>
          <a:p>
            <a:pPr eaLnBrk="1" hangingPunct="1">
              <a:lnSpc>
                <a:spcPct val="90000"/>
              </a:lnSpc>
              <a:defRPr/>
            </a:pPr>
            <a:endParaRPr lang="nl-NL" sz="2800" smtClean="0">
              <a:cs typeface="+mn-cs"/>
            </a:endParaRPr>
          </a:p>
          <a:p>
            <a:pPr eaLnBrk="1" hangingPunct="1">
              <a:lnSpc>
                <a:spcPct val="90000"/>
              </a:lnSpc>
              <a:defRPr/>
            </a:pPr>
            <a:r>
              <a:rPr lang="nl-NL" sz="2800" smtClean="0">
                <a:cs typeface="+mn-cs"/>
              </a:rPr>
              <a:t>Bio (logisch)  </a:t>
            </a:r>
          </a:p>
          <a:p>
            <a:pPr eaLnBrk="1" hangingPunct="1">
              <a:lnSpc>
                <a:spcPct val="90000"/>
              </a:lnSpc>
              <a:defRPr/>
            </a:pPr>
            <a:endParaRPr lang="nl-NL" sz="2800" smtClean="0">
              <a:cs typeface="+mn-cs"/>
            </a:endParaRPr>
          </a:p>
          <a:p>
            <a:pPr eaLnBrk="1" hangingPunct="1">
              <a:lnSpc>
                <a:spcPct val="90000"/>
              </a:lnSpc>
              <a:defRPr/>
            </a:pPr>
            <a:r>
              <a:rPr lang="nl-NL" sz="2800" smtClean="0">
                <a:cs typeface="+mn-cs"/>
              </a:rPr>
              <a:t>Psycho (logisch)</a:t>
            </a:r>
          </a:p>
          <a:p>
            <a:pPr eaLnBrk="1" hangingPunct="1">
              <a:lnSpc>
                <a:spcPct val="90000"/>
              </a:lnSpc>
              <a:defRPr/>
            </a:pPr>
            <a:endParaRPr lang="nl-NL" sz="2800" smtClean="0">
              <a:cs typeface="+mn-cs"/>
            </a:endParaRPr>
          </a:p>
          <a:p>
            <a:pPr eaLnBrk="1" hangingPunct="1">
              <a:lnSpc>
                <a:spcPct val="90000"/>
              </a:lnSpc>
              <a:defRPr/>
            </a:pPr>
            <a:r>
              <a:rPr lang="nl-NL" sz="2800" smtClean="0">
                <a:cs typeface="+mn-cs"/>
              </a:rPr>
              <a:t>Sociale</a:t>
            </a:r>
          </a:p>
          <a:p>
            <a:pPr eaLnBrk="1" hangingPunct="1">
              <a:lnSpc>
                <a:spcPct val="90000"/>
              </a:lnSpc>
              <a:defRPr/>
            </a:pPr>
            <a:endParaRPr lang="nl-NL" sz="2800" smtClean="0">
              <a:cs typeface="+mn-cs"/>
            </a:endParaRPr>
          </a:p>
          <a:p>
            <a:pPr eaLnBrk="1" hangingPunct="1">
              <a:lnSpc>
                <a:spcPct val="90000"/>
              </a:lnSpc>
              <a:buFontTx/>
              <a:buNone/>
              <a:defRPr/>
            </a:pPr>
            <a:r>
              <a:rPr lang="nl-NL" sz="2800" smtClean="0">
                <a:cs typeface="+mn-cs"/>
              </a:rPr>
              <a:t>  Model</a:t>
            </a:r>
          </a:p>
        </p:txBody>
      </p:sp>
      <p:pic>
        <p:nvPicPr>
          <p:cNvPr id="45059" name="Picture 5" descr="geneti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773238"/>
            <a:ext cx="259238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jeug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573463"/>
            <a:ext cx="28797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wereldka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4953000"/>
            <a:ext cx="27368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97107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Seal_Rock_from_Cliff_House_2.jpeg" descr="Seal_Rock_from_Cliff_House_2.jpeg"/>
          <p:cNvPicPr>
            <a:picLocks noChangeAspect="1"/>
          </p:cNvPicPr>
          <p:nvPr/>
        </p:nvPicPr>
        <p:blipFill>
          <a:blip r:embed="rId2" cstate="print"/>
          <a:stretch>
            <a:fillRect/>
          </a:stretch>
        </p:blipFill>
        <p:spPr>
          <a:xfrm>
            <a:off x="0" y="-26988"/>
            <a:ext cx="9144000" cy="7102476"/>
          </a:xfrm>
          <a:prstGeom prst="rect">
            <a:avLst/>
          </a:prstGeom>
          <a:ln w="12700">
            <a:miter lim="400000"/>
          </a:ln>
        </p:spPr>
      </p:pic>
      <p:sp>
        <p:nvSpPr>
          <p:cNvPr id="244" name="Je hébt een persoonlijkheidsstoornis,…"/>
          <p:cNvSpPr/>
          <p:nvPr/>
        </p:nvSpPr>
        <p:spPr>
          <a:xfrm>
            <a:off x="539750" y="404812"/>
            <a:ext cx="8281988" cy="9541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b="1">
                <a:solidFill>
                  <a:srgbClr val="241C8A"/>
                </a:solidFill>
                <a:latin typeface="Lucida Sans Unicode"/>
                <a:ea typeface="Lucida Sans Unicode"/>
                <a:cs typeface="Lucida Sans Unicode"/>
                <a:sym typeface="Lucida Sans Unicode"/>
              </a:defRPr>
            </a:pPr>
            <a:r>
              <a:rPr dirty="0">
                <a:solidFill>
                  <a:srgbClr val="E20031"/>
                </a:solidFill>
                <a:latin typeface="Verdana" panose="020B0604030504040204" pitchFamily="34" charset="0"/>
                <a:ea typeface="Verdana" panose="020B0604030504040204" pitchFamily="34" charset="0"/>
                <a:cs typeface="Verdana" panose="020B0604030504040204" pitchFamily="34" charset="0"/>
              </a:rPr>
              <a:t>Je </a:t>
            </a:r>
            <a:r>
              <a:rPr dirty="0" err="1">
                <a:solidFill>
                  <a:srgbClr val="E20031"/>
                </a:solidFill>
                <a:latin typeface="Verdana" panose="020B0604030504040204" pitchFamily="34" charset="0"/>
                <a:ea typeface="Verdana" panose="020B0604030504040204" pitchFamily="34" charset="0"/>
                <a:cs typeface="Verdana" panose="020B0604030504040204" pitchFamily="34" charset="0"/>
              </a:rPr>
              <a:t>hébt</a:t>
            </a:r>
            <a:r>
              <a:rPr dirty="0">
                <a:solidFill>
                  <a:srgbClr val="E20031"/>
                </a:solidFill>
                <a:latin typeface="Verdana" panose="020B0604030504040204" pitchFamily="34" charset="0"/>
                <a:ea typeface="Verdana" panose="020B0604030504040204" pitchFamily="34" charset="0"/>
                <a:cs typeface="Verdana" panose="020B0604030504040204" pitchFamily="34" charset="0"/>
              </a:rPr>
              <a:t> </a:t>
            </a:r>
            <a:r>
              <a:rPr dirty="0" err="1">
                <a:solidFill>
                  <a:srgbClr val="E20031"/>
                </a:solidFill>
                <a:latin typeface="Verdana" panose="020B0604030504040204" pitchFamily="34" charset="0"/>
                <a:ea typeface="Verdana" panose="020B0604030504040204" pitchFamily="34" charset="0"/>
                <a:cs typeface="Verdana" panose="020B0604030504040204" pitchFamily="34" charset="0"/>
              </a:rPr>
              <a:t>een</a:t>
            </a:r>
            <a:r>
              <a:rPr dirty="0">
                <a:solidFill>
                  <a:srgbClr val="E20031"/>
                </a:solidFill>
                <a:latin typeface="Verdana" panose="020B0604030504040204" pitchFamily="34" charset="0"/>
                <a:ea typeface="Verdana" panose="020B0604030504040204" pitchFamily="34" charset="0"/>
                <a:cs typeface="Verdana" panose="020B0604030504040204" pitchFamily="34" charset="0"/>
              </a:rPr>
              <a:t> </a:t>
            </a:r>
            <a:r>
              <a:rPr dirty="0" err="1">
                <a:solidFill>
                  <a:srgbClr val="E20031"/>
                </a:solidFill>
                <a:latin typeface="Verdana" panose="020B0604030504040204" pitchFamily="34" charset="0"/>
                <a:ea typeface="Verdana" panose="020B0604030504040204" pitchFamily="34" charset="0"/>
                <a:cs typeface="Verdana" panose="020B0604030504040204" pitchFamily="34" charset="0"/>
              </a:rPr>
              <a:t>persoonlijkheidsstoornis</a:t>
            </a:r>
            <a:r>
              <a:rPr dirty="0">
                <a:solidFill>
                  <a:srgbClr val="E20031"/>
                </a:solidFill>
                <a:latin typeface="Verdana" panose="020B0604030504040204" pitchFamily="34" charset="0"/>
                <a:ea typeface="Verdana" panose="020B0604030504040204" pitchFamily="34" charset="0"/>
                <a:cs typeface="Verdana" panose="020B0604030504040204" pitchFamily="34" charset="0"/>
              </a:rPr>
              <a:t>, </a:t>
            </a:r>
          </a:p>
          <a:p>
            <a:pPr>
              <a:defRPr sz="2800" b="1">
                <a:solidFill>
                  <a:srgbClr val="241C8A"/>
                </a:solidFill>
                <a:latin typeface="Lucida Sans Unicode"/>
                <a:ea typeface="Lucida Sans Unicode"/>
                <a:cs typeface="Lucida Sans Unicode"/>
                <a:sym typeface="Lucida Sans Unicode"/>
              </a:defRPr>
            </a:pPr>
            <a:r>
              <a:rPr lang="nl-NL" dirty="0" smtClean="0">
                <a:solidFill>
                  <a:srgbClr val="E20031"/>
                </a:solidFill>
                <a:latin typeface="Verdana" panose="020B0604030504040204" pitchFamily="34" charset="0"/>
                <a:ea typeface="Verdana" panose="020B0604030504040204" pitchFamily="34" charset="0"/>
                <a:cs typeface="Verdana" panose="020B0604030504040204" pitchFamily="34" charset="0"/>
              </a:rPr>
              <a:t>Je hebt ERS, </a:t>
            </a:r>
            <a:r>
              <a:rPr dirty="0" smtClean="0">
                <a:solidFill>
                  <a:srgbClr val="E20031"/>
                </a:solidFill>
                <a:latin typeface="Verdana" panose="020B0604030504040204" pitchFamily="34" charset="0"/>
                <a:ea typeface="Verdana" panose="020B0604030504040204" pitchFamily="34" charset="0"/>
                <a:cs typeface="Verdana" panose="020B0604030504040204" pitchFamily="34" charset="0"/>
              </a:rPr>
              <a:t>je </a:t>
            </a:r>
            <a:r>
              <a:rPr dirty="0">
                <a:solidFill>
                  <a:srgbClr val="E20031"/>
                </a:solidFill>
                <a:latin typeface="Verdana" panose="020B0604030504040204" pitchFamily="34" charset="0"/>
                <a:ea typeface="Verdana" panose="020B0604030504040204" pitchFamily="34" charset="0"/>
                <a:cs typeface="Verdana" panose="020B0604030504040204" pitchFamily="34" charset="0"/>
              </a:rPr>
              <a:t>bent het niet!</a:t>
            </a:r>
          </a:p>
        </p:txBody>
      </p:sp>
      <p:sp>
        <p:nvSpPr>
          <p:cNvPr id="245" name="Titel"/>
          <p:cNvSpPr>
            <a:spLocks noGrp="1"/>
          </p:cNvSpPr>
          <p:nvPr>
            <p:ph type="title" idx="4294967295"/>
          </p:nvPr>
        </p:nvSpPr>
        <p:spPr>
          <a:xfrm>
            <a:off x="10946166" y="1596961"/>
            <a:ext cx="164237" cy="23515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dirty="0"/>
          </a:p>
        </p:txBody>
      </p:sp>
      <p:sp>
        <p:nvSpPr>
          <p:cNvPr id="246" name="Hoofdtekst"/>
          <p:cNvSpPr>
            <a:spLocks noGrp="1"/>
          </p:cNvSpPr>
          <p:nvPr>
            <p:ph type="body" sz="half" idx="4294967295"/>
          </p:nvPr>
        </p:nvSpPr>
        <p:spPr>
          <a:xfrm flipH="1" flipV="1">
            <a:off x="10737541" y="6294837"/>
            <a:ext cx="45719" cy="327025"/>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t>bewerken</a:t>
            </a:r>
          </a:p>
          <a:p>
            <a:pPr lvl="1"/>
            <a:r>
              <a:rPr lang="nl-NL" dirty="0"/>
              <a:t>Tweede niveau</a:t>
            </a:r>
          </a:p>
          <a:p>
            <a:pPr lvl="2"/>
            <a:r>
              <a:rPr lang="nl-NL" dirty="0"/>
              <a:t>Derde niveau</a:t>
            </a:r>
          </a:p>
          <a:p>
            <a:pPr lvl="3"/>
            <a:r>
              <a:rPr lang="nl-NL" dirty="0"/>
              <a:t>Vierde niveau</a:t>
            </a:r>
          </a:p>
          <a:p>
            <a:pPr lvl="4"/>
            <a:r>
              <a:rPr lang="nl-NL" dirty="0"/>
              <a:t>Vijfde niveau</a:t>
            </a:r>
            <a:endParaRPr dirty="0"/>
          </a:p>
        </p:txBody>
      </p:sp>
      <p:pic>
        <p:nvPicPr>
          <p:cNvPr id="2" name="Afbeelding 1"/>
          <p:cNvPicPr>
            <a:picLocks noChangeAspect="1"/>
          </p:cNvPicPr>
          <p:nvPr/>
        </p:nvPicPr>
        <p:blipFill>
          <a:blip r:embed="rId3"/>
          <a:stretch>
            <a:fillRect/>
          </a:stretch>
        </p:blipFill>
        <p:spPr>
          <a:xfrm>
            <a:off x="649376" y="1854200"/>
            <a:ext cx="3492500" cy="2324100"/>
          </a:xfrm>
          <a:prstGeom prst="rect">
            <a:avLst/>
          </a:prstGeom>
        </p:spPr>
      </p:pic>
      <p:pic>
        <p:nvPicPr>
          <p:cNvPr id="4" name="Afbeelding 3"/>
          <p:cNvPicPr>
            <a:picLocks noChangeAspect="1"/>
          </p:cNvPicPr>
          <p:nvPr/>
        </p:nvPicPr>
        <p:blipFill>
          <a:blip r:embed="rId4"/>
          <a:stretch>
            <a:fillRect/>
          </a:stretch>
        </p:blipFill>
        <p:spPr>
          <a:xfrm>
            <a:off x="5125050" y="3422650"/>
            <a:ext cx="3492500" cy="2324100"/>
          </a:xfrm>
          <a:prstGeom prst="rect">
            <a:avLst/>
          </a:prstGeom>
        </p:spPr>
      </p:pic>
    </p:spTree>
    <p:extLst>
      <p:ext uri="{BB962C8B-B14F-4D97-AF65-F5344CB8AC3E}">
        <p14:creationId xmlns:p14="http://schemas.microsoft.com/office/powerpoint/2010/main" val="2914521072"/>
      </p:ext>
    </p:extLst>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7950" y="609600"/>
            <a:ext cx="8350250" cy="1143000"/>
          </a:xfrm>
        </p:spPr>
        <p:txBody>
          <a:bodyPr>
            <a:normAutofit fontScale="90000"/>
          </a:bodyPr>
          <a:lstStyle/>
          <a:p>
            <a:pPr eaLnBrk="1" hangingPunct="1">
              <a:defRPr/>
            </a:pPr>
            <a:r>
              <a:rPr lang="en-US" b="1" dirty="0" err="1" smtClean="0">
                <a:solidFill>
                  <a:srgbClr val="FF0000"/>
                </a:solidFill>
                <a:cs typeface="+mj-cs"/>
              </a:rPr>
              <a:t>Informeer</a:t>
            </a:r>
            <a:r>
              <a:rPr lang="en-US" b="1" dirty="0" smtClean="0">
                <a:solidFill>
                  <a:srgbClr val="FF0000"/>
                </a:solidFill>
                <a:cs typeface="+mj-cs"/>
              </a:rPr>
              <a:t> je </a:t>
            </a:r>
            <a:r>
              <a:rPr lang="en-US" b="1" dirty="0" err="1" smtClean="0">
                <a:solidFill>
                  <a:srgbClr val="FF0000"/>
                </a:solidFill>
                <a:cs typeface="+mj-cs"/>
              </a:rPr>
              <a:t>samen</a:t>
            </a:r>
            <a:r>
              <a:rPr lang="en-US" b="1" dirty="0" smtClean="0">
                <a:solidFill>
                  <a:srgbClr val="FF0000"/>
                </a:solidFill>
                <a:cs typeface="+mj-cs"/>
              </a:rPr>
              <a:t> met je </a:t>
            </a:r>
            <a:r>
              <a:rPr lang="en-US" b="1" dirty="0" err="1" smtClean="0">
                <a:solidFill>
                  <a:srgbClr val="FF0000"/>
                </a:solidFill>
                <a:cs typeface="+mj-cs"/>
              </a:rPr>
              <a:t>naasten</a:t>
            </a:r>
            <a:r>
              <a:rPr lang="en-US" dirty="0" smtClean="0">
                <a:solidFill>
                  <a:srgbClr val="FF0000"/>
                </a:solidFill>
                <a:cs typeface="+mj-cs"/>
              </a:rPr>
              <a:t>	</a:t>
            </a:r>
            <a:r>
              <a:rPr lang="en-US" dirty="0" smtClean="0">
                <a:cs typeface="+mj-cs"/>
              </a:rPr>
              <a:t>	</a:t>
            </a:r>
          </a:p>
        </p:txBody>
      </p:sp>
      <p:sp>
        <p:nvSpPr>
          <p:cNvPr id="10243" name="Rectangle 3"/>
          <p:cNvSpPr>
            <a:spLocks noGrp="1" noChangeArrowheads="1"/>
          </p:cNvSpPr>
          <p:nvPr>
            <p:ph type="body" idx="1"/>
          </p:nvPr>
        </p:nvSpPr>
        <p:spPr>
          <a:xfrm>
            <a:off x="457200" y="1600200"/>
            <a:ext cx="8482424" cy="4954865"/>
          </a:xfrm>
        </p:spPr>
        <p:txBody>
          <a:bodyPr/>
          <a:lstStyle/>
          <a:p>
            <a:pPr marL="0" indent="0" eaLnBrk="1" hangingPunct="1">
              <a:buNone/>
              <a:defRPr/>
            </a:pPr>
            <a:endParaRPr lang="en-US" sz="2800" dirty="0" smtClean="0">
              <a:cs typeface="+mn-cs"/>
            </a:endParaRPr>
          </a:p>
          <a:p>
            <a:pPr eaLnBrk="1" hangingPunct="1">
              <a:defRPr/>
            </a:pPr>
            <a:r>
              <a:rPr lang="en-US" sz="2800" dirty="0" smtClean="0">
                <a:cs typeface="+mn-cs"/>
              </a:rPr>
              <a:t>Zoals je dat ook bij andere problemen zou doen:</a:t>
            </a:r>
          </a:p>
          <a:p>
            <a:pPr eaLnBrk="1" hangingPunct="1">
              <a:defRPr/>
            </a:pPr>
            <a:r>
              <a:rPr lang="en-US" sz="2800" dirty="0" smtClean="0">
                <a:cs typeface="+mn-cs"/>
              </a:rPr>
              <a:t>Via internet</a:t>
            </a:r>
          </a:p>
          <a:p>
            <a:pPr eaLnBrk="1" hangingPunct="1">
              <a:defRPr/>
            </a:pPr>
            <a:r>
              <a:rPr lang="en-US" sz="2800" dirty="0" smtClean="0">
                <a:cs typeface="+mn-cs"/>
              </a:rPr>
              <a:t>Via boeken</a:t>
            </a:r>
          </a:p>
          <a:p>
            <a:pPr eaLnBrk="1" hangingPunct="1">
              <a:defRPr/>
            </a:pPr>
            <a:r>
              <a:rPr lang="nl-NL" sz="2800" dirty="0" smtClean="0">
                <a:cs typeface="+mn-cs"/>
              </a:rPr>
              <a:t>Via patiëntenverenigingen</a:t>
            </a:r>
          </a:p>
          <a:p>
            <a:pPr eaLnBrk="1" hangingPunct="1">
              <a:defRPr/>
            </a:pPr>
            <a:r>
              <a:rPr lang="nl-NL" sz="2800" dirty="0" smtClean="0">
                <a:cs typeface="+mn-cs"/>
              </a:rPr>
              <a:t>Via verenigingen voor familie en naastbetrokkenen</a:t>
            </a:r>
          </a:p>
          <a:p>
            <a:pPr eaLnBrk="1" hangingPunct="1">
              <a:defRPr/>
            </a:pPr>
            <a:endParaRPr lang="en-US" sz="2800" dirty="0" smtClean="0">
              <a:cs typeface="+mn-cs"/>
            </a:endParaRPr>
          </a:p>
        </p:txBody>
      </p:sp>
      <p:pic>
        <p:nvPicPr>
          <p:cNvPr id="4" name="Picture 5" descr="https://stichtingnaast.nl/wp-content/uploads/2017/12/HMDIV_Heart-300x2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124" y="3886791"/>
            <a:ext cx="28575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7941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FF0000"/>
                </a:solidFill>
              </a:rPr>
              <a:t>Huiswerk / Thuis Training</a:t>
            </a:r>
            <a:endParaRPr lang="nl-NL" b="1" dirty="0">
              <a:solidFill>
                <a:srgbClr val="FF0000"/>
              </a:solidFill>
            </a:endParaRPr>
          </a:p>
        </p:txBody>
      </p:sp>
      <p:sp>
        <p:nvSpPr>
          <p:cNvPr id="3" name="Tijdelijke aanduiding voor inhoud 2"/>
          <p:cNvSpPr>
            <a:spLocks noGrp="1"/>
          </p:cNvSpPr>
          <p:nvPr>
            <p:ph idx="1"/>
          </p:nvPr>
        </p:nvSpPr>
        <p:spPr>
          <a:xfrm>
            <a:off x="295912" y="1600200"/>
            <a:ext cx="8390888" cy="4946493"/>
          </a:xfrm>
        </p:spPr>
        <p:txBody>
          <a:bodyPr>
            <a:normAutofit fontScale="85000" lnSpcReduction="20000"/>
          </a:bodyPr>
          <a:lstStyle/>
          <a:p>
            <a:pPr marL="285750" indent="-285750">
              <a:lnSpc>
                <a:spcPct val="150000"/>
              </a:lnSpc>
              <a:buFont typeface="Arial" panose="020B0604020202020204" pitchFamily="34" charset="0"/>
              <a:buChar char="•"/>
            </a:pPr>
            <a:r>
              <a:rPr lang="nl-NL" dirty="0" smtClean="0"/>
              <a:t>EIS dagelijks invullen</a:t>
            </a:r>
          </a:p>
          <a:p>
            <a:pPr marL="285750" indent="-285750">
              <a:lnSpc>
                <a:spcPct val="150000"/>
              </a:lnSpc>
              <a:buFont typeface="Arial" panose="020B0604020202020204" pitchFamily="34" charset="0"/>
              <a:buChar char="•"/>
            </a:pPr>
            <a:r>
              <a:rPr lang="nl-NL" dirty="0" smtClean="0"/>
              <a:t>Checklist vaardigheden dagelijks invullen</a:t>
            </a:r>
          </a:p>
          <a:p>
            <a:pPr marL="285750" indent="-285750">
              <a:lnSpc>
                <a:spcPct val="150000"/>
              </a:lnSpc>
              <a:buFont typeface="Arial" panose="020B0604020202020204" pitchFamily="34" charset="0"/>
              <a:buChar char="•"/>
            </a:pPr>
            <a:r>
              <a:rPr lang="nl-NL" dirty="0" smtClean="0"/>
              <a:t>Dagelijks een ontspanningsoefening </a:t>
            </a:r>
            <a:r>
              <a:rPr lang="mr-IN" dirty="0" smtClean="0"/>
              <a:t>–</a:t>
            </a:r>
            <a:r>
              <a:rPr lang="nl-NL" dirty="0" smtClean="0"/>
              <a:t> les 2 ademhalingsoefening</a:t>
            </a:r>
          </a:p>
          <a:p>
            <a:pPr marL="285750" indent="-285750">
              <a:lnSpc>
                <a:spcPct val="150000"/>
              </a:lnSpc>
              <a:buFont typeface="Arial" panose="020B0604020202020204" pitchFamily="34" charset="0"/>
              <a:buChar char="•"/>
            </a:pPr>
            <a:r>
              <a:rPr lang="nl-NL" dirty="0" smtClean="0"/>
              <a:t>Top 3 schema’s beschrijven en tekeningen afmaken</a:t>
            </a:r>
          </a:p>
          <a:p>
            <a:pPr marL="285750" indent="-285750">
              <a:lnSpc>
                <a:spcPct val="150000"/>
              </a:lnSpc>
              <a:buFont typeface="Arial" panose="020B0604020202020204" pitchFamily="34" charset="0"/>
              <a:buChar char="•"/>
            </a:pPr>
            <a:r>
              <a:rPr lang="nl-NL" dirty="0" smtClean="0"/>
              <a:t>Lees samenvatting</a:t>
            </a:r>
          </a:p>
          <a:p>
            <a:pPr marL="285750" indent="-285750">
              <a:lnSpc>
                <a:spcPct val="150000"/>
              </a:lnSpc>
              <a:buFont typeface="Arial" panose="020B0604020202020204" pitchFamily="34" charset="0"/>
              <a:buChar char="•"/>
            </a:pPr>
            <a:r>
              <a:rPr lang="nl-NL" dirty="0" smtClean="0"/>
              <a:t>Bespreek bijeenkomst met je steungroep</a:t>
            </a:r>
          </a:p>
          <a:p>
            <a:pPr marL="285750" indent="-285750">
              <a:lnSpc>
                <a:spcPct val="150000"/>
              </a:lnSpc>
              <a:buFont typeface="Arial" panose="020B0604020202020204" pitchFamily="34" charset="0"/>
              <a:buChar char="•"/>
            </a:pPr>
            <a:r>
              <a:rPr lang="nl-NL" dirty="0" smtClean="0"/>
              <a:t>Bereid volgende bijeenkomst voor</a:t>
            </a:r>
          </a:p>
        </p:txBody>
      </p:sp>
      <p:pic>
        <p:nvPicPr>
          <p:cNvPr id="6" name="13.png" descr="13.png"/>
          <p:cNvPicPr>
            <a:picLocks noChangeAspect="1"/>
          </p:cNvPicPr>
          <p:nvPr/>
        </p:nvPicPr>
        <p:blipFill>
          <a:blip r:embed="rId2"/>
          <a:srcRect l="37234" t="12603" r="47832" b="61813"/>
          <a:stretch>
            <a:fillRect/>
          </a:stretch>
        </p:blipFill>
        <p:spPr>
          <a:xfrm>
            <a:off x="7744969" y="4699115"/>
            <a:ext cx="1271022" cy="2054857"/>
          </a:xfrm>
          <a:prstGeom prst="rect">
            <a:avLst/>
          </a:prstGeom>
          <a:ln w="25400">
            <a:miter lim="400000"/>
          </a:ln>
        </p:spPr>
      </p:pic>
    </p:spTree>
    <p:extLst>
      <p:ext uri="{BB962C8B-B14F-4D97-AF65-F5344CB8AC3E}">
        <p14:creationId xmlns:p14="http://schemas.microsoft.com/office/powerpoint/2010/main" val="15727022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nl-NL" dirty="0" smtClean="0">
                <a:solidFill>
                  <a:srgbClr val="FF0000"/>
                </a:solidFill>
                <a:latin typeface="+mn-lt"/>
                <a:cs typeface="+mj-cs"/>
              </a:rPr>
              <a:t>Leerdoelen voor de training</a:t>
            </a:r>
          </a:p>
        </p:txBody>
      </p:sp>
      <p:sp>
        <p:nvSpPr>
          <p:cNvPr id="7171" name="Rectangle 3"/>
          <p:cNvSpPr>
            <a:spLocks noGrp="1" noChangeArrowheads="1"/>
          </p:cNvSpPr>
          <p:nvPr>
            <p:ph type="body" idx="1"/>
          </p:nvPr>
        </p:nvSpPr>
        <p:spPr>
          <a:xfrm>
            <a:off x="197275" y="1417639"/>
            <a:ext cx="8946725" cy="5440362"/>
          </a:xfrm>
        </p:spPr>
        <p:txBody>
          <a:bodyPr/>
          <a:lstStyle/>
          <a:p>
            <a:pPr marL="0" indent="0" eaLnBrk="1" hangingPunct="1">
              <a:lnSpc>
                <a:spcPct val="90000"/>
              </a:lnSpc>
              <a:buFontTx/>
              <a:buNone/>
              <a:defRPr/>
            </a:pPr>
            <a:r>
              <a:rPr lang="nl-NL" sz="2000" b="1" u="sng" dirty="0" smtClean="0"/>
              <a:t>Persoonlijke </a:t>
            </a:r>
            <a:r>
              <a:rPr lang="nl-NL" sz="2000" b="1" u="sng" dirty="0"/>
              <a:t>leerdoel:</a:t>
            </a:r>
          </a:p>
          <a:p>
            <a:pPr eaLnBrk="1" hangingPunct="1">
              <a:lnSpc>
                <a:spcPct val="90000"/>
              </a:lnSpc>
              <a:defRPr/>
            </a:pPr>
            <a:r>
              <a:rPr lang="nl-NL" sz="2000" dirty="0"/>
              <a:t>Hoe doe ik nu</a:t>
            </a:r>
            <a:r>
              <a:rPr lang="nl-NL" sz="2000" dirty="0" smtClean="0"/>
              <a:t>:</a:t>
            </a:r>
            <a:endParaRPr lang="nl-NL" sz="2000" dirty="0"/>
          </a:p>
          <a:p>
            <a:pPr eaLnBrk="1" hangingPunct="1">
              <a:lnSpc>
                <a:spcPct val="90000"/>
              </a:lnSpc>
              <a:defRPr/>
            </a:pPr>
            <a:r>
              <a:rPr lang="nl-NL" sz="2000" dirty="0"/>
              <a:t>Waar wil ik naar toe</a:t>
            </a:r>
            <a:r>
              <a:rPr lang="nl-NL" sz="2000" dirty="0" smtClean="0"/>
              <a:t>:</a:t>
            </a:r>
            <a:endParaRPr lang="nl-NL" sz="2000" dirty="0"/>
          </a:p>
          <a:p>
            <a:pPr marL="0" indent="0" eaLnBrk="1" hangingPunct="1">
              <a:lnSpc>
                <a:spcPct val="90000"/>
              </a:lnSpc>
              <a:buFontTx/>
              <a:buNone/>
              <a:defRPr/>
            </a:pPr>
            <a:endParaRPr lang="nl-NL" sz="2000" b="1" u="sng" dirty="0"/>
          </a:p>
          <a:p>
            <a:pPr eaLnBrk="1" hangingPunct="1">
              <a:lnSpc>
                <a:spcPct val="90000"/>
              </a:lnSpc>
              <a:defRPr/>
            </a:pPr>
            <a:r>
              <a:rPr lang="nl-NL" sz="2000" b="1" u="sng" dirty="0" smtClean="0"/>
              <a:t>Algemene leerdoelen:</a:t>
            </a:r>
          </a:p>
          <a:p>
            <a:pPr eaLnBrk="1" hangingPunct="1">
              <a:lnSpc>
                <a:spcPct val="90000"/>
              </a:lnSpc>
              <a:defRPr/>
            </a:pPr>
            <a:r>
              <a:rPr lang="nl-NL" sz="2000" dirty="0" smtClean="0"/>
              <a:t>Deelnemen aan de groep</a:t>
            </a:r>
          </a:p>
          <a:p>
            <a:pPr eaLnBrk="1" hangingPunct="1">
              <a:lnSpc>
                <a:spcPct val="90000"/>
              </a:lnSpc>
              <a:defRPr/>
            </a:pPr>
            <a:r>
              <a:rPr lang="nl-NL" sz="2000" dirty="0" smtClean="0"/>
              <a:t>Op tijd komen</a:t>
            </a:r>
          </a:p>
          <a:p>
            <a:pPr eaLnBrk="1" hangingPunct="1">
              <a:lnSpc>
                <a:spcPct val="90000"/>
              </a:lnSpc>
              <a:defRPr/>
            </a:pPr>
            <a:r>
              <a:rPr lang="nl-NL" sz="2000" dirty="0" smtClean="0"/>
              <a:t>Elke bijeenkomst komen</a:t>
            </a:r>
            <a:r>
              <a:rPr lang="nl-NL" sz="2000" dirty="0" smtClean="0">
                <a:hlinkClick r:id="rId2"/>
              </a:rPr>
              <a:t> </a:t>
            </a:r>
            <a:r>
              <a:rPr lang="nl-NL" sz="2000" dirty="0" smtClean="0">
                <a:hlinkClick r:id="rId3"/>
              </a:rPr>
              <a:t> </a:t>
            </a:r>
            <a:endParaRPr lang="nl-NL" sz="2000" dirty="0" smtClean="0"/>
          </a:p>
          <a:p>
            <a:pPr eaLnBrk="1" hangingPunct="1">
              <a:lnSpc>
                <a:spcPct val="90000"/>
              </a:lnSpc>
              <a:defRPr/>
            </a:pPr>
            <a:r>
              <a:rPr lang="nl-NL" sz="2000" dirty="0" smtClean="0"/>
              <a:t>Afbellen als je echt niet kunt komen</a:t>
            </a:r>
            <a:r>
              <a:rPr lang="nl-NL" sz="2000" dirty="0" smtClean="0">
                <a:hlinkClick r:id="rId4"/>
              </a:rPr>
              <a:t> </a:t>
            </a:r>
            <a:endParaRPr lang="nl-NL" sz="2000" dirty="0" smtClean="0"/>
          </a:p>
          <a:p>
            <a:pPr eaLnBrk="1" hangingPunct="1">
              <a:lnSpc>
                <a:spcPct val="90000"/>
              </a:lnSpc>
              <a:defRPr/>
            </a:pPr>
            <a:r>
              <a:rPr lang="nl-NL" sz="2000" dirty="0" smtClean="0"/>
              <a:t>Huiswerk maken</a:t>
            </a:r>
          </a:p>
          <a:p>
            <a:pPr eaLnBrk="1" hangingPunct="1">
              <a:lnSpc>
                <a:spcPct val="90000"/>
              </a:lnSpc>
              <a:defRPr/>
            </a:pPr>
            <a:r>
              <a:rPr lang="nl-NL" sz="2000" dirty="0" smtClean="0"/>
              <a:t>In een groep iets zeggen</a:t>
            </a:r>
            <a:r>
              <a:rPr lang="nl-NL" sz="2000" dirty="0" smtClean="0">
                <a:hlinkClick r:id="rId3"/>
              </a:rPr>
              <a:t> </a:t>
            </a:r>
            <a:endParaRPr lang="nl-NL" sz="2000" dirty="0" smtClean="0"/>
          </a:p>
          <a:p>
            <a:pPr eaLnBrk="1" hangingPunct="1">
              <a:lnSpc>
                <a:spcPct val="90000"/>
              </a:lnSpc>
              <a:defRPr/>
            </a:pPr>
            <a:r>
              <a:rPr lang="nl-NL" sz="2000" dirty="0" smtClean="0"/>
              <a:t>Niet te overheersend aanwezig zijn</a:t>
            </a:r>
          </a:p>
          <a:p>
            <a:pPr eaLnBrk="1" hangingPunct="1">
              <a:lnSpc>
                <a:spcPct val="90000"/>
              </a:lnSpc>
              <a:defRPr/>
            </a:pPr>
            <a:r>
              <a:rPr lang="nl-NL" sz="2000" dirty="0" smtClean="0"/>
              <a:t>Vragen stellen als je het niet snapt</a:t>
            </a:r>
          </a:p>
          <a:p>
            <a:pPr eaLnBrk="1" hangingPunct="1">
              <a:lnSpc>
                <a:spcPct val="90000"/>
              </a:lnSpc>
              <a:defRPr/>
            </a:pPr>
            <a:r>
              <a:rPr lang="nl-NL" sz="2000" dirty="0" smtClean="0"/>
              <a:t>Op tijd aangeven wanneer je iets dwars zit.</a:t>
            </a:r>
          </a:p>
          <a:p>
            <a:pPr eaLnBrk="1" hangingPunct="1">
              <a:lnSpc>
                <a:spcPct val="90000"/>
              </a:lnSpc>
              <a:defRPr/>
            </a:pPr>
            <a:endParaRPr lang="nl-NL" sz="2000" dirty="0" smtClean="0">
              <a:latin typeface="Comic Sans MS" charset="0"/>
              <a:cs typeface="+mn-cs"/>
            </a:endParaRPr>
          </a:p>
          <a:p>
            <a:pPr eaLnBrk="1" hangingPunct="1">
              <a:lnSpc>
                <a:spcPct val="90000"/>
              </a:lnSpc>
              <a:defRPr/>
            </a:pPr>
            <a:endParaRPr lang="nl-NL" sz="2000" b="1" u="sng" dirty="0" smtClean="0">
              <a:latin typeface="Comic Sans MS" charset="0"/>
              <a:cs typeface="+mn-cs"/>
            </a:endParaRPr>
          </a:p>
        </p:txBody>
      </p:sp>
      <p:grpSp>
        <p:nvGrpSpPr>
          <p:cNvPr id="16387" name="Group 17"/>
          <p:cNvGrpSpPr>
            <a:grpSpLocks/>
          </p:cNvGrpSpPr>
          <p:nvPr/>
        </p:nvGrpSpPr>
        <p:grpSpPr bwMode="auto">
          <a:xfrm>
            <a:off x="0" y="2949575"/>
            <a:ext cx="9144000" cy="960438"/>
            <a:chOff x="0" y="43"/>
            <a:chExt cx="5760" cy="605"/>
          </a:xfrm>
        </p:grpSpPr>
        <p:sp>
          <p:nvSpPr>
            <p:cNvPr id="7182" name="Rectangle 14"/>
            <p:cNvSpPr>
              <a:spLocks noChangeArrowheads="1"/>
            </p:cNvSpPr>
            <p:nvPr/>
          </p:nvSpPr>
          <p:spPr bwMode="auto">
            <a:xfrm>
              <a:off x="0" y="43"/>
              <a:ext cx="57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nl-NL" dirty="0">
                <a:cs typeface="+mn-cs"/>
              </a:endParaRPr>
            </a:p>
          </p:txBody>
        </p:sp>
        <p:sp>
          <p:nvSpPr>
            <p:cNvPr id="7183" name="Rectangle 15"/>
            <p:cNvSpPr>
              <a:spLocks noChangeArrowheads="1"/>
            </p:cNvSpPr>
            <p:nvPr/>
          </p:nvSpPr>
          <p:spPr bwMode="auto">
            <a:xfrm>
              <a:off x="0" y="43"/>
              <a:ext cx="5760" cy="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nl-NL" sz="1100" dirty="0">
                  <a:cs typeface="+mn-cs"/>
                  <a:hlinkClick r:id="rId3"/>
                </a:rPr>
                <a:t>  </a:t>
              </a:r>
              <a:r>
                <a:rPr lang="nl-NL" sz="5700" dirty="0">
                  <a:cs typeface="+mn-cs"/>
                </a:rPr>
                <a:t> </a:t>
              </a:r>
              <a:r>
                <a:rPr lang="nl-NL" sz="1100" dirty="0">
                  <a:cs typeface="+mn-cs"/>
                </a:rPr>
                <a:t>                               </a:t>
              </a:r>
            </a:p>
          </p:txBody>
        </p:sp>
      </p:grpSp>
      <p:pic>
        <p:nvPicPr>
          <p:cNvPr id="16388" name="Picture 16" descr="Bekijk de afbeelding op ware grootte">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6126" y="2746605"/>
            <a:ext cx="1428332" cy="115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29"/>
          <p:cNvGrpSpPr>
            <a:grpSpLocks/>
          </p:cNvGrpSpPr>
          <p:nvPr/>
        </p:nvGrpSpPr>
        <p:grpSpPr bwMode="auto">
          <a:xfrm>
            <a:off x="0" y="2954338"/>
            <a:ext cx="9144000" cy="946150"/>
            <a:chOff x="0" y="43"/>
            <a:chExt cx="5760" cy="596"/>
          </a:xfrm>
        </p:grpSpPr>
        <p:sp>
          <p:nvSpPr>
            <p:cNvPr id="7194" name="Rectangle 26"/>
            <p:cNvSpPr>
              <a:spLocks noChangeArrowheads="1"/>
            </p:cNvSpPr>
            <p:nvPr/>
          </p:nvSpPr>
          <p:spPr bwMode="auto">
            <a:xfrm>
              <a:off x="0" y="43"/>
              <a:ext cx="57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nl-NL" dirty="0">
                <a:cs typeface="+mn-cs"/>
              </a:endParaRPr>
            </a:p>
          </p:txBody>
        </p:sp>
        <p:sp>
          <p:nvSpPr>
            <p:cNvPr id="7195" name="Rectangle 27"/>
            <p:cNvSpPr>
              <a:spLocks noChangeArrowheads="1"/>
            </p:cNvSpPr>
            <p:nvPr/>
          </p:nvSpPr>
          <p:spPr bwMode="auto">
            <a:xfrm>
              <a:off x="0" y="43"/>
              <a:ext cx="5760"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nl-NL" sz="1100" dirty="0">
                  <a:cs typeface="+mn-cs"/>
                  <a:hlinkClick r:id="rId6"/>
                </a:rPr>
                <a:t>  </a:t>
              </a:r>
              <a:r>
                <a:rPr lang="nl-NL" sz="5600" dirty="0">
                  <a:cs typeface="+mn-cs"/>
                </a:rPr>
                <a:t> </a:t>
              </a:r>
              <a:r>
                <a:rPr lang="nl-NL" sz="1100" dirty="0">
                  <a:cs typeface="+mn-cs"/>
                </a:rPr>
                <a:t>                 </a:t>
              </a:r>
            </a:p>
          </p:txBody>
        </p:sp>
      </p:grpSp>
      <p:pic>
        <p:nvPicPr>
          <p:cNvPr id="16390" name="Picture 28" descr="Bekijk de afbeelding op ware groott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1220" y="5353843"/>
            <a:ext cx="838418" cy="118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33"/>
          <p:cNvGrpSpPr>
            <a:grpSpLocks/>
          </p:cNvGrpSpPr>
          <p:nvPr/>
        </p:nvGrpSpPr>
        <p:grpSpPr bwMode="auto">
          <a:xfrm>
            <a:off x="0" y="2954338"/>
            <a:ext cx="9144000" cy="946150"/>
            <a:chOff x="0" y="43"/>
            <a:chExt cx="5760" cy="596"/>
          </a:xfrm>
        </p:grpSpPr>
        <p:sp>
          <p:nvSpPr>
            <p:cNvPr id="7198" name="Rectangle 30"/>
            <p:cNvSpPr>
              <a:spLocks noChangeArrowheads="1"/>
            </p:cNvSpPr>
            <p:nvPr/>
          </p:nvSpPr>
          <p:spPr bwMode="auto">
            <a:xfrm>
              <a:off x="0" y="43"/>
              <a:ext cx="576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nl-NL" dirty="0">
                <a:cs typeface="+mn-cs"/>
              </a:endParaRPr>
            </a:p>
          </p:txBody>
        </p:sp>
        <p:sp>
          <p:nvSpPr>
            <p:cNvPr id="7199" name="Rectangle 31"/>
            <p:cNvSpPr>
              <a:spLocks noChangeArrowheads="1"/>
            </p:cNvSpPr>
            <p:nvPr/>
          </p:nvSpPr>
          <p:spPr bwMode="auto">
            <a:xfrm>
              <a:off x="0" y="43"/>
              <a:ext cx="5760"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nl-NL" sz="1100" dirty="0">
                  <a:cs typeface="+mn-cs"/>
                  <a:hlinkClick r:id="rId4"/>
                </a:rPr>
                <a:t>  </a:t>
              </a:r>
              <a:r>
                <a:rPr lang="nl-NL" sz="5600" dirty="0">
                  <a:cs typeface="+mn-cs"/>
                </a:rPr>
                <a:t> </a:t>
              </a:r>
              <a:r>
                <a:rPr lang="nl-NL" sz="1100" dirty="0">
                  <a:cs typeface="+mn-cs"/>
                </a:rPr>
                <a:t>               </a:t>
              </a:r>
            </a:p>
          </p:txBody>
        </p:sp>
      </p:grpSp>
      <p:pic>
        <p:nvPicPr>
          <p:cNvPr id="2" name="Afbeelding 1"/>
          <p:cNvPicPr>
            <a:picLocks noChangeAspect="1"/>
          </p:cNvPicPr>
          <p:nvPr/>
        </p:nvPicPr>
        <p:blipFill>
          <a:blip r:embed="rId8"/>
          <a:stretch>
            <a:fillRect/>
          </a:stretch>
        </p:blipFill>
        <p:spPr>
          <a:xfrm>
            <a:off x="5621186" y="4195000"/>
            <a:ext cx="2006334" cy="1158843"/>
          </a:xfrm>
          <a:prstGeom prst="rect">
            <a:avLst/>
          </a:prstGeom>
        </p:spPr>
      </p:pic>
      <p:pic>
        <p:nvPicPr>
          <p:cNvPr id="3" name="Afbeelding 2"/>
          <p:cNvPicPr>
            <a:picLocks noChangeAspect="1"/>
          </p:cNvPicPr>
          <p:nvPr/>
        </p:nvPicPr>
        <p:blipFill>
          <a:blip r:embed="rId9"/>
          <a:stretch>
            <a:fillRect/>
          </a:stretch>
        </p:blipFill>
        <p:spPr>
          <a:xfrm>
            <a:off x="4030301" y="1303338"/>
            <a:ext cx="1735499" cy="2000236"/>
          </a:xfrm>
          <a:prstGeom prst="rect">
            <a:avLst/>
          </a:prstGeom>
        </p:spPr>
      </p:pic>
    </p:spTree>
    <p:extLst>
      <p:ext uri="{BB962C8B-B14F-4D97-AF65-F5344CB8AC3E}">
        <p14:creationId xmlns:p14="http://schemas.microsoft.com/office/powerpoint/2010/main" val="200815314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dirty="0" smtClean="0">
              <a:cs typeface="+mj-cs"/>
            </a:endParaRPr>
          </a:p>
        </p:txBody>
      </p:sp>
      <p:pic>
        <p:nvPicPr>
          <p:cNvPr id="4" name="Tijdelijke aanduiding voor inhoud 3"/>
          <p:cNvPicPr>
            <a:picLocks noGrp="1" noChangeAspect="1"/>
          </p:cNvPicPr>
          <p:nvPr>
            <p:ph idx="1"/>
          </p:nvPr>
        </p:nvPicPr>
        <p:blipFill>
          <a:blip r:embed="rId2"/>
          <a:srcRect t="31265" b="31265"/>
          <a:stretch>
            <a:fillRect/>
          </a:stretch>
        </p:blipFill>
        <p:spPr/>
      </p:pic>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9396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dirty="0"/>
          </a:p>
        </p:txBody>
      </p:sp>
      <p:pic>
        <p:nvPicPr>
          <p:cNvPr id="4" name="Tijdelijke aanduiding voor inhoud 3"/>
          <p:cNvPicPr>
            <a:picLocks noGrp="1" noChangeAspect="1"/>
          </p:cNvPicPr>
          <p:nvPr>
            <p:ph idx="1"/>
          </p:nvPr>
        </p:nvPicPr>
        <p:blipFill rotWithShape="1">
          <a:blip r:embed="rId2"/>
          <a:srcRect l="-647" r="354"/>
          <a:stretch/>
        </p:blipFill>
        <p:spPr>
          <a:xfrm>
            <a:off x="611188" y="0"/>
            <a:ext cx="7772400" cy="6858000"/>
          </a:xfrm>
        </p:spPr>
      </p:pic>
    </p:spTree>
    <p:extLst>
      <p:ext uri="{BB962C8B-B14F-4D97-AF65-F5344CB8AC3E}">
        <p14:creationId xmlns:p14="http://schemas.microsoft.com/office/powerpoint/2010/main" val="82881511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135620"/>
            <a:ext cx="9144000" cy="961660"/>
          </a:xfrm>
        </p:spPr>
        <p:txBody>
          <a:bodyPr rtlCol="0">
            <a:normAutofit fontScale="90000"/>
          </a:bodyPr>
          <a:lstStyle/>
          <a:p>
            <a:pPr eaLnBrk="1" fontAlgn="auto" hangingPunct="1">
              <a:spcAft>
                <a:spcPts val="0"/>
              </a:spcAft>
              <a:defRPr/>
            </a:pPr>
            <a:r>
              <a:rPr lang="nl-NL" sz="3600" b="1" dirty="0" smtClean="0">
                <a:solidFill>
                  <a:srgbClr val="FF0000"/>
                </a:solidFill>
              </a:rPr>
              <a:t>Les 3 - </a:t>
            </a:r>
            <a:r>
              <a:rPr lang="nl-NL" sz="3600" b="1" dirty="0" smtClean="0">
                <a:solidFill>
                  <a:srgbClr val="FF0000"/>
                </a:solidFill>
                <a:latin typeface="Calibri" charset="0"/>
              </a:rPr>
              <a:t>Emotieregulatievaardigheid </a:t>
            </a:r>
            <a:r>
              <a:rPr lang="nl-NL" sz="3600" b="1" dirty="0">
                <a:solidFill>
                  <a:srgbClr val="FF0000"/>
                </a:solidFill>
                <a:latin typeface="Calibri" charset="0"/>
              </a:rPr>
              <a:t>1</a:t>
            </a:r>
            <a:r>
              <a:rPr lang="nl-NL" sz="3600" b="1" dirty="0" smtClean="0">
                <a:solidFill>
                  <a:srgbClr val="FF0000"/>
                </a:solidFill>
                <a:latin typeface="Calibri" charset="0"/>
              </a:rPr>
              <a:t>: Observeren</a:t>
            </a:r>
            <a:r>
              <a:rPr lang="nl-NL" b="1" dirty="0">
                <a:solidFill>
                  <a:srgbClr val="FF0000"/>
                </a:solidFill>
                <a:latin typeface="Calibri" charset="0"/>
              </a:rPr>
              <a:t/>
            </a:r>
            <a:br>
              <a:rPr lang="nl-NL" b="1" dirty="0">
                <a:solidFill>
                  <a:srgbClr val="FF0000"/>
                </a:solidFill>
                <a:latin typeface="Calibri" charset="0"/>
              </a:rPr>
            </a:br>
            <a:endParaRPr lang="nl-NL" b="1" dirty="0" smtClean="0">
              <a:solidFill>
                <a:srgbClr val="FF0000"/>
              </a:solidFill>
            </a:endParaRPr>
          </a:p>
        </p:txBody>
      </p:sp>
      <p:sp>
        <p:nvSpPr>
          <p:cNvPr id="14338" name="Rectangle 3"/>
          <p:cNvSpPr>
            <a:spLocks noGrp="1" noChangeArrowheads="1"/>
          </p:cNvSpPr>
          <p:nvPr>
            <p:ph idx="1"/>
          </p:nvPr>
        </p:nvSpPr>
        <p:spPr>
          <a:xfrm>
            <a:off x="308242" y="1097280"/>
            <a:ext cx="8378558" cy="5760720"/>
          </a:xfrm>
        </p:spPr>
        <p:txBody>
          <a:bodyPr>
            <a:normAutofit/>
          </a:bodyPr>
          <a:lstStyle/>
          <a:p>
            <a:pPr marL="0" indent="0" eaLnBrk="1" hangingPunct="1">
              <a:buFont typeface="Arial" charset="0"/>
              <a:buNone/>
              <a:defRPr/>
            </a:pPr>
            <a:r>
              <a:rPr lang="nl-NL" dirty="0" smtClean="0">
                <a:solidFill>
                  <a:srgbClr val="FF0000"/>
                </a:solidFill>
                <a:latin typeface="Calibri" charset="0"/>
              </a:rPr>
              <a:t>Agenda</a:t>
            </a:r>
          </a:p>
          <a:p>
            <a:pPr eaLnBrk="1" hangingPunct="1">
              <a:defRPr/>
            </a:pPr>
            <a:r>
              <a:rPr lang="nl-NL" dirty="0" smtClean="0">
                <a:latin typeface="Calibri" charset="0"/>
              </a:rPr>
              <a:t>Ontspanningsoefening: </a:t>
            </a:r>
            <a:r>
              <a:rPr lang="nl-NL" dirty="0" err="1" smtClean="0">
                <a:solidFill>
                  <a:srgbClr val="008000"/>
                </a:solidFill>
                <a:latin typeface="Calibri" charset="0"/>
              </a:rPr>
              <a:t>mindful</a:t>
            </a:r>
            <a:r>
              <a:rPr lang="nl-NL" dirty="0" smtClean="0">
                <a:solidFill>
                  <a:srgbClr val="008000"/>
                </a:solidFill>
                <a:latin typeface="Calibri" charset="0"/>
              </a:rPr>
              <a:t> observeren</a:t>
            </a:r>
          </a:p>
          <a:p>
            <a:pPr eaLnBrk="1" hangingPunct="1">
              <a:defRPr/>
            </a:pPr>
            <a:r>
              <a:rPr lang="nl-NL" dirty="0" smtClean="0">
                <a:latin typeface="Calibri" charset="0"/>
              </a:rPr>
              <a:t>Huiswerk bespreken: buikademhaling, EIS, Checklist, informatie gezocht</a:t>
            </a:r>
            <a:endParaRPr lang="nl-NL" dirty="0">
              <a:latin typeface="Calibri" charset="0"/>
            </a:endParaRPr>
          </a:p>
          <a:p>
            <a:pPr eaLnBrk="1" hangingPunct="1">
              <a:defRPr/>
            </a:pPr>
            <a:r>
              <a:rPr lang="nl-NL" dirty="0">
                <a:latin typeface="Calibri" charset="0"/>
              </a:rPr>
              <a:t>Emotievaardigheid 1</a:t>
            </a:r>
            <a:r>
              <a:rPr lang="nl-NL" dirty="0" smtClean="0">
                <a:latin typeface="Calibri" charset="0"/>
              </a:rPr>
              <a:t>: observeren</a:t>
            </a:r>
            <a:endParaRPr lang="nl-NL" dirty="0">
              <a:latin typeface="Calibri" charset="0"/>
            </a:endParaRPr>
          </a:p>
          <a:p>
            <a:pPr eaLnBrk="1" hangingPunct="1">
              <a:defRPr/>
            </a:pPr>
            <a:r>
              <a:rPr lang="nl-NL" dirty="0">
                <a:latin typeface="Calibri" charset="0"/>
              </a:rPr>
              <a:t>Oefening schone pijn/vuile pijn</a:t>
            </a:r>
          </a:p>
          <a:p>
            <a:pPr eaLnBrk="1" hangingPunct="1">
              <a:defRPr/>
            </a:pPr>
            <a:r>
              <a:rPr lang="nl-NL" dirty="0">
                <a:latin typeface="Calibri" charset="0"/>
              </a:rPr>
              <a:t>Mindfulness</a:t>
            </a:r>
          </a:p>
          <a:p>
            <a:pPr eaLnBrk="1" hangingPunct="1">
              <a:defRPr/>
            </a:pPr>
            <a:r>
              <a:rPr lang="nl-NL" dirty="0">
                <a:latin typeface="Calibri" charset="0"/>
              </a:rPr>
              <a:t>De 5 </a:t>
            </a:r>
            <a:r>
              <a:rPr lang="nl-NL" dirty="0" smtClean="0">
                <a:latin typeface="Calibri" charset="0"/>
              </a:rPr>
              <a:t>G</a:t>
            </a:r>
            <a:r>
              <a:rPr lang="ja-JP" altLang="nl-NL" dirty="0" smtClean="0">
                <a:latin typeface="Arial" charset="0"/>
              </a:rPr>
              <a:t>’</a:t>
            </a:r>
            <a:r>
              <a:rPr lang="nl-NL" altLang="ja-JP" dirty="0" smtClean="0">
                <a:latin typeface="Calibri" charset="0"/>
              </a:rPr>
              <a:t>s </a:t>
            </a:r>
            <a:endParaRPr lang="nl-NL" altLang="ja-JP" dirty="0">
              <a:latin typeface="Calibri" charset="0"/>
            </a:endParaRPr>
          </a:p>
          <a:p>
            <a:pPr eaLnBrk="1" hangingPunct="1">
              <a:defRPr/>
            </a:pPr>
            <a:r>
              <a:rPr lang="nl-NL" dirty="0" smtClean="0">
                <a:latin typeface="Calibri" charset="0"/>
              </a:rPr>
              <a:t>Huiswerk</a:t>
            </a:r>
          </a:p>
          <a:p>
            <a:pPr eaLnBrk="1" hangingPunct="1">
              <a:defRPr/>
            </a:pPr>
            <a:r>
              <a:rPr lang="nl-NL" dirty="0" smtClean="0">
                <a:latin typeface="Calibri" charset="0"/>
              </a:rPr>
              <a:t>Samenvatting</a:t>
            </a:r>
            <a:endParaRPr lang="nl-NL" dirty="0">
              <a:latin typeface="Calibri" charset="0"/>
            </a:endParaRPr>
          </a:p>
        </p:txBody>
      </p:sp>
    </p:spTree>
    <p:extLst>
      <p:ext uri="{BB962C8B-B14F-4D97-AF65-F5344CB8AC3E}">
        <p14:creationId xmlns:p14="http://schemas.microsoft.com/office/powerpoint/2010/main" val="134593560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FF0000"/>
                </a:solidFill>
                <a:latin typeface="Calibri" charset="0"/>
              </a:rPr>
              <a:t>Huiswerk bespreken</a:t>
            </a:r>
            <a:endParaRPr lang="nl-NL" b="1" dirty="0">
              <a:solidFill>
                <a:srgbClr val="FF0000"/>
              </a:solidFill>
            </a:endParaRPr>
          </a:p>
        </p:txBody>
      </p:sp>
      <p:sp>
        <p:nvSpPr>
          <p:cNvPr id="3" name="Tijdelijke aanduiding voor inhoud 2"/>
          <p:cNvSpPr>
            <a:spLocks noGrp="1"/>
          </p:cNvSpPr>
          <p:nvPr>
            <p:ph idx="1"/>
          </p:nvPr>
        </p:nvSpPr>
        <p:spPr/>
        <p:txBody>
          <a:bodyPr/>
          <a:lstStyle/>
          <a:p>
            <a:pPr marL="609600" indent="-609600" eaLnBrk="1" hangingPunct="1">
              <a:buFontTx/>
              <a:buAutoNum type="arabicPeriod"/>
              <a:defRPr/>
            </a:pPr>
            <a:r>
              <a:rPr lang="nl-NL" dirty="0">
                <a:latin typeface="Times New Roman" charset="0"/>
              </a:rPr>
              <a:t>Eis</a:t>
            </a:r>
          </a:p>
          <a:p>
            <a:pPr marL="609600" indent="-609600" eaLnBrk="1" hangingPunct="1">
              <a:buFontTx/>
              <a:buAutoNum type="arabicPeriod"/>
              <a:defRPr/>
            </a:pPr>
            <a:r>
              <a:rPr lang="nl-NL" dirty="0">
                <a:latin typeface="Times New Roman" charset="0"/>
              </a:rPr>
              <a:t>Checklist vaardigheden</a:t>
            </a:r>
          </a:p>
          <a:p>
            <a:pPr marL="609600" indent="-609600" eaLnBrk="1" hangingPunct="1">
              <a:buFontTx/>
              <a:buAutoNum type="arabicPeriod"/>
              <a:defRPr/>
            </a:pPr>
            <a:r>
              <a:rPr lang="nl-NL" dirty="0" smtClean="0">
                <a:latin typeface="Times New Roman" charset="0"/>
              </a:rPr>
              <a:t>Ontspanningsoefeningen </a:t>
            </a:r>
            <a:r>
              <a:rPr lang="nl-NL" sz="2800" dirty="0" smtClean="0">
                <a:latin typeface="Times New Roman" charset="0"/>
              </a:rPr>
              <a:t>(ademhalingsoefening)</a:t>
            </a:r>
          </a:p>
          <a:p>
            <a:pPr marL="609600" indent="-609600" eaLnBrk="1" hangingPunct="1">
              <a:buFontTx/>
              <a:buAutoNum type="arabicPeriod"/>
              <a:defRPr/>
            </a:pPr>
            <a:r>
              <a:rPr lang="nl-NL" dirty="0" smtClean="0">
                <a:latin typeface="Times New Roman" charset="0"/>
              </a:rPr>
              <a:t>Tekeningen schema’s afgemaakt</a:t>
            </a:r>
            <a:endParaRPr lang="nl-NL" dirty="0">
              <a:latin typeface="Times New Roman" charset="0"/>
            </a:endParaRPr>
          </a:p>
          <a:p>
            <a:pPr marL="609600" indent="-609600" eaLnBrk="1" hangingPunct="1">
              <a:buFontTx/>
              <a:buAutoNum type="arabicPeriod"/>
              <a:defRPr/>
            </a:pPr>
            <a:r>
              <a:rPr lang="nl-NL" dirty="0">
                <a:latin typeface="Times New Roman" charset="0"/>
              </a:rPr>
              <a:t>Iets gedaan met internet, voorlichting bps</a:t>
            </a:r>
          </a:p>
          <a:p>
            <a:pPr marL="0" indent="0">
              <a:buFontTx/>
              <a:buNone/>
              <a:defRPr/>
            </a:pPr>
            <a:endParaRPr lang="nl-NL" dirty="0"/>
          </a:p>
        </p:txBody>
      </p:sp>
    </p:spTree>
    <p:extLst>
      <p:ext uri="{BB962C8B-B14F-4D97-AF65-F5344CB8AC3E}">
        <p14:creationId xmlns:p14="http://schemas.microsoft.com/office/powerpoint/2010/main" val="263210505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135625" y="274638"/>
            <a:ext cx="8741745" cy="1143000"/>
          </a:xfrm>
        </p:spPr>
        <p:txBody>
          <a:bodyPr>
            <a:normAutofit/>
          </a:bodyPr>
          <a:lstStyle/>
          <a:p>
            <a:pPr eaLnBrk="1" hangingPunct="1">
              <a:defRPr/>
            </a:pPr>
            <a:r>
              <a:rPr lang="nl-NL" sz="3200" b="1" dirty="0" smtClean="0">
                <a:solidFill>
                  <a:srgbClr val="FF0000"/>
                </a:solidFill>
                <a:latin typeface="Calibri" charset="0"/>
              </a:rPr>
              <a:t>Observeren en </a:t>
            </a:r>
            <a:r>
              <a:rPr lang="nl-NL" sz="3200" b="1" dirty="0" err="1" smtClean="0">
                <a:solidFill>
                  <a:srgbClr val="FF0000"/>
                </a:solidFill>
                <a:latin typeface="Calibri" charset="0"/>
              </a:rPr>
              <a:t>Mindfulnessoefeningen</a:t>
            </a:r>
            <a:r>
              <a:rPr lang="nl-NL" sz="3200" b="1" dirty="0" smtClean="0">
                <a:solidFill>
                  <a:srgbClr val="FF0000"/>
                </a:solidFill>
                <a:latin typeface="Calibri" charset="0"/>
              </a:rPr>
              <a:t> </a:t>
            </a:r>
            <a:endParaRPr lang="nl-NL" sz="3200" b="1" dirty="0">
              <a:solidFill>
                <a:srgbClr val="FF0000"/>
              </a:solidFill>
              <a:latin typeface="Calibri" charset="0"/>
            </a:endParaRPr>
          </a:p>
        </p:txBody>
      </p:sp>
      <p:sp>
        <p:nvSpPr>
          <p:cNvPr id="16386" name="Rectangle 3"/>
          <p:cNvSpPr>
            <a:spLocks noGrp="1" noChangeArrowheads="1"/>
          </p:cNvSpPr>
          <p:nvPr>
            <p:ph idx="1"/>
          </p:nvPr>
        </p:nvSpPr>
        <p:spPr>
          <a:xfrm>
            <a:off x="335761" y="1600200"/>
            <a:ext cx="8351039" cy="4954865"/>
          </a:xfrm>
        </p:spPr>
        <p:txBody>
          <a:bodyPr/>
          <a:lstStyle/>
          <a:p>
            <a:pPr eaLnBrk="1" hangingPunct="1">
              <a:defRPr/>
            </a:pPr>
            <a:r>
              <a:rPr lang="nl-NL" dirty="0">
                <a:latin typeface="Calibri" charset="0"/>
              </a:rPr>
              <a:t>Observeer mild en open je (lichamelijke) gevoelens, gedachten en </a:t>
            </a:r>
            <a:r>
              <a:rPr lang="nl-NL" dirty="0" smtClean="0">
                <a:latin typeface="Calibri" charset="0"/>
              </a:rPr>
              <a:t>gedrag</a:t>
            </a:r>
          </a:p>
          <a:p>
            <a:pPr eaLnBrk="1" hangingPunct="1">
              <a:defRPr/>
            </a:pPr>
            <a:r>
              <a:rPr lang="nl-NL" dirty="0" smtClean="0">
                <a:latin typeface="Calibri" charset="0"/>
              </a:rPr>
              <a:t>Blijf in het hier en nu, </a:t>
            </a:r>
            <a:r>
              <a:rPr lang="nl-NL" dirty="0" err="1" smtClean="0">
                <a:latin typeface="Calibri" charset="0"/>
              </a:rPr>
              <a:t>ipv</a:t>
            </a:r>
            <a:r>
              <a:rPr lang="nl-NL" dirty="0" smtClean="0">
                <a:latin typeface="Calibri" charset="0"/>
              </a:rPr>
              <a:t> je te verliezen in gedachten, gevoelens en gedrag</a:t>
            </a:r>
          </a:p>
          <a:p>
            <a:pPr eaLnBrk="1" hangingPunct="1">
              <a:defRPr/>
            </a:pPr>
            <a:r>
              <a:rPr lang="nl-NL" dirty="0" smtClean="0">
                <a:latin typeface="Calibri" charset="0"/>
              </a:rPr>
              <a:t>Objectief waarnemen wat er is</a:t>
            </a:r>
          </a:p>
          <a:p>
            <a:pPr marL="0" indent="0" eaLnBrk="1" hangingPunct="1">
              <a:buNone/>
              <a:defRPr/>
            </a:pPr>
            <a:endParaRPr lang="nl-NL" b="1" dirty="0">
              <a:latin typeface="Calibri" charset="0"/>
            </a:endParaRPr>
          </a:p>
        </p:txBody>
      </p:sp>
      <p:pic>
        <p:nvPicPr>
          <p:cNvPr id="5427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67465"/>
            <a:ext cx="2438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46225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chemeClr val="tx1"/>
                </a:solidFill>
              </a:rPr>
              <a:t>Over meditatie</a:t>
            </a:r>
            <a:endParaRPr lang="nl-NL" dirty="0">
              <a:solidFill>
                <a:schemeClr val="tx1"/>
              </a:solidFill>
            </a:endParaRPr>
          </a:p>
        </p:txBody>
      </p:sp>
      <p:sp>
        <p:nvSpPr>
          <p:cNvPr id="3" name="Tijdelijke aanduiding voor inhoud 2"/>
          <p:cNvSpPr>
            <a:spLocks noGrp="1"/>
          </p:cNvSpPr>
          <p:nvPr>
            <p:ph idx="1"/>
          </p:nvPr>
        </p:nvSpPr>
        <p:spPr>
          <a:xfrm>
            <a:off x="324465" y="1185334"/>
            <a:ext cx="8495070" cy="5398346"/>
          </a:xfrm>
        </p:spPr>
        <p:txBody>
          <a:bodyPr>
            <a:normAutofit fontScale="62500" lnSpcReduction="20000"/>
          </a:bodyPr>
          <a:lstStyle/>
          <a:p>
            <a:pPr marL="285750" indent="-285750">
              <a:lnSpc>
                <a:spcPct val="150000"/>
              </a:lnSpc>
              <a:buFont typeface="Arial" panose="020B0604020202020204" pitchFamily="34" charset="0"/>
              <a:buChar char="•"/>
            </a:pPr>
            <a:endParaRPr lang="nl-NL" dirty="0" smtClean="0"/>
          </a:p>
          <a:p>
            <a:pPr marL="285750" indent="-285750">
              <a:lnSpc>
                <a:spcPct val="150000"/>
              </a:lnSpc>
              <a:buFont typeface="Arial" panose="020B0604020202020204" pitchFamily="34" charset="0"/>
              <a:buChar char="•"/>
            </a:pPr>
            <a:r>
              <a:rPr lang="nl-NL" dirty="0" smtClean="0"/>
              <a:t>Het is super goed voor je!</a:t>
            </a:r>
          </a:p>
          <a:p>
            <a:pPr marL="285750" indent="-285750">
              <a:lnSpc>
                <a:spcPct val="150000"/>
              </a:lnSpc>
              <a:buFont typeface="Arial" panose="020B0604020202020204" pitchFamily="34" charset="0"/>
              <a:buChar char="•"/>
            </a:pPr>
            <a:r>
              <a:rPr lang="nl-NL" b="1" dirty="0" smtClean="0"/>
              <a:t>Fysiek</a:t>
            </a:r>
            <a:r>
              <a:rPr lang="nl-NL" dirty="0" smtClean="0"/>
              <a:t>: versterkt zenuwstelsel, training linker- en rechterhersenhelft, vertraagt hartslag en verbetert doorbloeding, verlaagt bloeddruk, verbetert stofwisseling, stresshormonen worden afgevoerd, verhoogt concentratievermogen, versterkt immuunsysteem. </a:t>
            </a:r>
          </a:p>
          <a:p>
            <a:pPr marL="285750" indent="-285750">
              <a:lnSpc>
                <a:spcPct val="150000"/>
              </a:lnSpc>
              <a:buFont typeface="Arial" panose="020B0604020202020204" pitchFamily="34" charset="0"/>
              <a:buChar char="•"/>
            </a:pPr>
            <a:r>
              <a:rPr lang="nl-NL" b="1" dirty="0" smtClean="0"/>
              <a:t>Mentaal</a:t>
            </a:r>
            <a:r>
              <a:rPr lang="nl-NL" dirty="0" smtClean="0"/>
              <a:t>: verhoogt productiviteit, zelfverzekerdheid, bevordert </a:t>
            </a:r>
            <a:r>
              <a:rPr lang="nl-NL" u="sng" dirty="0" smtClean="0"/>
              <a:t>zelfbeheersing</a:t>
            </a:r>
            <a:r>
              <a:rPr lang="nl-NL" dirty="0" smtClean="0"/>
              <a:t> en geeft controle, vergroot creativiteit en alertheid, verhoogt </a:t>
            </a:r>
            <a:r>
              <a:rPr lang="nl-NL" u="sng" dirty="0" smtClean="0"/>
              <a:t>emotionele stabiliteit</a:t>
            </a:r>
            <a:r>
              <a:rPr lang="nl-NL" dirty="0" smtClean="0"/>
              <a:t>, verhoogt empathie, verlaagd gevoelens van angst en depressiviteit, en verlaagt de </a:t>
            </a:r>
            <a:r>
              <a:rPr lang="nl-NL" u="sng" dirty="0" smtClean="0"/>
              <a:t>behoefte aan alcohol en tabak. </a:t>
            </a:r>
          </a:p>
          <a:p>
            <a:pPr marL="285750" indent="-285750">
              <a:lnSpc>
                <a:spcPct val="150000"/>
              </a:lnSpc>
              <a:buFont typeface="Arial" panose="020B0604020202020204" pitchFamily="34" charset="0"/>
              <a:buChar char="•"/>
            </a:pPr>
            <a:r>
              <a:rPr lang="nl-NL" dirty="0" smtClean="0"/>
              <a:t>Deze veranderingen in de hersenen zijn na acht weken te zien. </a:t>
            </a:r>
            <a:endParaRPr lang="nl-NL" dirty="0"/>
          </a:p>
        </p:txBody>
      </p:sp>
    </p:spTree>
    <p:extLst>
      <p:ext uri="{BB962C8B-B14F-4D97-AF65-F5344CB8AC3E}">
        <p14:creationId xmlns:p14="http://schemas.microsoft.com/office/powerpoint/2010/main" val="2895143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Meditatie</a:t>
            </a:r>
            <a:endParaRPr lang="nl-NL" dirty="0"/>
          </a:p>
        </p:txBody>
      </p:sp>
      <p:sp>
        <p:nvSpPr>
          <p:cNvPr id="3" name="Tijdelijke aanduiding voor inhoud 2"/>
          <p:cNvSpPr>
            <a:spLocks noGrp="1"/>
          </p:cNvSpPr>
          <p:nvPr>
            <p:ph idx="1"/>
          </p:nvPr>
        </p:nvSpPr>
        <p:spPr/>
        <p:txBody>
          <a:bodyPr>
            <a:normAutofit fontScale="92500" lnSpcReduction="20000"/>
          </a:bodyPr>
          <a:lstStyle/>
          <a:p>
            <a:r>
              <a:rPr lang="nl-NL" dirty="0" smtClean="0"/>
              <a:t>Meditatie is als leren jongleren. Je kunt het niet in één keer, maar oefen je het elke dag voor 10 minuten. Dan word je er steeds beter in. </a:t>
            </a:r>
          </a:p>
          <a:p>
            <a:endParaRPr lang="nl-NL" dirty="0" smtClean="0"/>
          </a:p>
          <a:p>
            <a:endParaRPr lang="nl-NL" dirty="0"/>
          </a:p>
          <a:p>
            <a:pPr marL="285750" indent="-285750">
              <a:buFont typeface="Arial" panose="020B0604020202020204" pitchFamily="34" charset="0"/>
              <a:buChar char="•"/>
            </a:pPr>
            <a:r>
              <a:rPr lang="nl-NL" dirty="0" smtClean="0"/>
              <a:t>Starten met mediteren: </a:t>
            </a:r>
            <a:r>
              <a:rPr lang="nl-NL" u="sng" dirty="0">
                <a:hlinkClick r:id="rId2"/>
              </a:rPr>
              <a:t>https://youtu.be/t_yXe_6mYTA</a:t>
            </a:r>
            <a:endParaRPr lang="nl-NL" dirty="0"/>
          </a:p>
          <a:p>
            <a:pPr marL="285750" indent="-285750">
              <a:buFont typeface="Arial" panose="020B0604020202020204" pitchFamily="34" charset="0"/>
              <a:buChar char="•"/>
            </a:pPr>
            <a:r>
              <a:rPr lang="nl-NL" dirty="0" smtClean="0"/>
              <a:t>Ademhaling: </a:t>
            </a:r>
            <a:r>
              <a:rPr lang="nl-NL" u="sng" dirty="0">
                <a:hlinkClick r:id="rId3"/>
              </a:rPr>
              <a:t>https://youtu.be/hw_Wfr7cAig</a:t>
            </a:r>
            <a:endParaRPr lang="nl-NL" dirty="0"/>
          </a:p>
          <a:p>
            <a:pPr marL="285750" indent="-285750">
              <a:buFont typeface="Arial" panose="020B0604020202020204" pitchFamily="34" charset="0"/>
              <a:buChar char="•"/>
            </a:pPr>
            <a:r>
              <a:rPr lang="nl-NL" dirty="0" smtClean="0"/>
              <a:t>Acceptatie: </a:t>
            </a:r>
            <a:r>
              <a:rPr lang="nl-NL" u="sng" dirty="0">
                <a:hlinkClick r:id="rId4"/>
              </a:rPr>
              <a:t>https://youtu.be/qUcC71-W9Os</a:t>
            </a:r>
            <a:endParaRPr lang="nl-NL" dirty="0"/>
          </a:p>
          <a:p>
            <a:pPr marL="285750" indent="-285750">
              <a:buFont typeface="Arial" panose="020B0604020202020204" pitchFamily="34" charset="0"/>
              <a:buChar char="•"/>
            </a:pPr>
            <a:r>
              <a:rPr lang="nl-NL" dirty="0" smtClean="0"/>
              <a:t>Loslaten: </a:t>
            </a:r>
            <a:r>
              <a:rPr lang="nl-NL" u="sng" dirty="0">
                <a:hlinkClick r:id="rId5"/>
              </a:rPr>
              <a:t>https://youtu.be/wyj8l9miy4w</a:t>
            </a:r>
            <a:endParaRPr lang="nl-NL" dirty="0"/>
          </a:p>
          <a:p>
            <a:pPr marL="285750" indent="-285750">
              <a:buFont typeface="Arial" panose="020B0604020202020204" pitchFamily="34" charset="0"/>
              <a:buChar char="•"/>
            </a:pPr>
            <a:endParaRPr lang="nl-NL" dirty="0"/>
          </a:p>
        </p:txBody>
      </p:sp>
      <p:pic>
        <p:nvPicPr>
          <p:cNvPr id="17410" name="Picture 2" descr="H:\Pictures\Illustrations\Vacation clou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0125" y="366944"/>
            <a:ext cx="1367900" cy="118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40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nl-NL" b="1" dirty="0" smtClean="0">
                <a:solidFill>
                  <a:srgbClr val="FF0000"/>
                </a:solidFill>
                <a:cs typeface="+mj-cs"/>
              </a:rPr>
              <a:t>Observeren en afstand nemen, waarom?</a:t>
            </a:r>
          </a:p>
        </p:txBody>
      </p:sp>
      <p:sp>
        <p:nvSpPr>
          <p:cNvPr id="20482" name="Rectangle 3"/>
          <p:cNvSpPr>
            <a:spLocks noGrp="1" noChangeArrowheads="1"/>
          </p:cNvSpPr>
          <p:nvPr>
            <p:ph idx="1"/>
          </p:nvPr>
        </p:nvSpPr>
        <p:spPr/>
        <p:txBody>
          <a:bodyPr/>
          <a:lstStyle/>
          <a:p>
            <a:pPr eaLnBrk="1" hangingPunct="1">
              <a:defRPr/>
            </a:pPr>
            <a:endParaRPr lang="en-US" dirty="0">
              <a:latin typeface="Calibri" charset="0"/>
            </a:endParaRPr>
          </a:p>
        </p:txBody>
      </p:sp>
      <p:pic>
        <p:nvPicPr>
          <p:cNvPr id="57347" name="Picture 4" descr="stor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00201"/>
            <a:ext cx="87137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08322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defRPr/>
            </a:pPr>
            <a:r>
              <a:rPr lang="nl-NL" dirty="0">
                <a:latin typeface="Calibri" charset="0"/>
              </a:rPr>
              <a:t>Emotievaardigheid 1 observeren</a:t>
            </a:r>
          </a:p>
        </p:txBody>
      </p:sp>
      <p:sp>
        <p:nvSpPr>
          <p:cNvPr id="22530" name="Rectangle 3"/>
          <p:cNvSpPr>
            <a:spLocks noGrp="1" noChangeArrowheads="1"/>
          </p:cNvSpPr>
          <p:nvPr>
            <p:ph idx="1"/>
          </p:nvPr>
        </p:nvSpPr>
        <p:spPr>
          <a:xfrm>
            <a:off x="0" y="0"/>
            <a:ext cx="9144000" cy="6858000"/>
          </a:xfrm>
        </p:spPr>
        <p:txBody>
          <a:bodyPr/>
          <a:lstStyle/>
          <a:p>
            <a:pPr eaLnBrk="1" hangingPunct="1">
              <a:buFontTx/>
              <a:buNone/>
              <a:defRPr/>
            </a:pPr>
            <a:endParaRPr lang="nl-NL" dirty="0">
              <a:latin typeface="Calibri" charset="0"/>
            </a:endParaRPr>
          </a:p>
          <a:p>
            <a:pPr eaLnBrk="1" hangingPunct="1">
              <a:buFontTx/>
              <a:buNone/>
              <a:defRPr/>
            </a:pPr>
            <a:endParaRPr lang="nl-NL" sz="3600" dirty="0" smtClean="0">
              <a:latin typeface="Calibri" charset="0"/>
            </a:endParaRPr>
          </a:p>
          <a:p>
            <a:pPr eaLnBrk="1" hangingPunct="1">
              <a:buFontTx/>
              <a:buNone/>
              <a:defRPr/>
            </a:pPr>
            <a:r>
              <a:rPr lang="nl-NL" sz="3600" dirty="0">
                <a:latin typeface="Calibri" charset="0"/>
              </a:rPr>
              <a:t> </a:t>
            </a:r>
            <a:endParaRPr lang="nl-NL" sz="3600" dirty="0" smtClean="0">
              <a:latin typeface="Calibri" charset="0"/>
            </a:endParaRPr>
          </a:p>
          <a:p>
            <a:pPr eaLnBrk="1" hangingPunct="1">
              <a:buFontTx/>
              <a:buNone/>
              <a:defRPr/>
            </a:pPr>
            <a:r>
              <a:rPr lang="nl-NL" sz="3600" dirty="0" smtClean="0">
                <a:latin typeface="Calibri" charset="0"/>
              </a:rPr>
              <a:t>        Objectief </a:t>
            </a:r>
            <a:r>
              <a:rPr lang="nl-NL" sz="3600" dirty="0">
                <a:latin typeface="Calibri" charset="0"/>
              </a:rPr>
              <a:t>observeren met al je zintuigen</a:t>
            </a:r>
          </a:p>
          <a:p>
            <a:pPr eaLnBrk="1" hangingPunct="1">
              <a:buFontTx/>
              <a:buNone/>
              <a:defRPr/>
            </a:pPr>
            <a:endParaRPr lang="nl-NL" sz="3600" dirty="0">
              <a:latin typeface="Calibri" charset="0"/>
            </a:endParaRPr>
          </a:p>
          <a:p>
            <a:pPr eaLnBrk="1" hangingPunct="1">
              <a:buFontTx/>
              <a:buNone/>
              <a:defRPr/>
            </a:pPr>
            <a:r>
              <a:rPr lang="nl-NL" sz="3600" dirty="0">
                <a:latin typeface="Calibri" charset="0"/>
              </a:rPr>
              <a:t>	Zien</a:t>
            </a:r>
          </a:p>
          <a:p>
            <a:pPr eaLnBrk="1" hangingPunct="1">
              <a:buFontTx/>
              <a:buNone/>
              <a:defRPr/>
            </a:pPr>
            <a:r>
              <a:rPr lang="nl-NL" sz="3600" dirty="0">
                <a:latin typeface="Calibri" charset="0"/>
              </a:rPr>
              <a:t>	Horen</a:t>
            </a:r>
          </a:p>
          <a:p>
            <a:pPr eaLnBrk="1" hangingPunct="1">
              <a:buFontTx/>
              <a:buNone/>
              <a:defRPr/>
            </a:pPr>
            <a:r>
              <a:rPr lang="nl-NL" sz="3600" dirty="0">
                <a:latin typeface="Calibri" charset="0"/>
              </a:rPr>
              <a:t>	Ruiken</a:t>
            </a:r>
          </a:p>
          <a:p>
            <a:pPr eaLnBrk="1" hangingPunct="1">
              <a:buFontTx/>
              <a:buNone/>
              <a:defRPr/>
            </a:pPr>
            <a:r>
              <a:rPr lang="nl-NL" sz="3600" dirty="0">
                <a:latin typeface="Calibri" charset="0"/>
              </a:rPr>
              <a:t>	Proeven</a:t>
            </a:r>
          </a:p>
          <a:p>
            <a:pPr eaLnBrk="1" hangingPunct="1">
              <a:buFontTx/>
              <a:buNone/>
              <a:defRPr/>
            </a:pPr>
            <a:r>
              <a:rPr lang="nl-NL" sz="3600" dirty="0">
                <a:latin typeface="Calibri" charset="0"/>
              </a:rPr>
              <a:t>	Tast/voelen</a:t>
            </a:r>
          </a:p>
        </p:txBody>
      </p:sp>
      <p:pic>
        <p:nvPicPr>
          <p:cNvPr id="59395" name="Afbeelding 2" descr="nl_zintuig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7850" y="2708275"/>
            <a:ext cx="4751388"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82477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008000"/>
                </a:solidFill>
              </a:rPr>
              <a:t>Oefening</a:t>
            </a:r>
            <a:r>
              <a:rPr lang="nl-NL" b="1" dirty="0" smtClean="0"/>
              <a:t>	</a:t>
            </a:r>
            <a:endParaRPr lang="nl-NL" b="1" dirty="0"/>
          </a:p>
        </p:txBody>
      </p:sp>
      <p:sp>
        <p:nvSpPr>
          <p:cNvPr id="3" name="Tijdelijke aanduiding voor inhoud 2"/>
          <p:cNvSpPr>
            <a:spLocks noGrp="1"/>
          </p:cNvSpPr>
          <p:nvPr>
            <p:ph idx="1"/>
          </p:nvPr>
        </p:nvSpPr>
        <p:spPr/>
        <p:txBody>
          <a:bodyPr/>
          <a:lstStyle/>
          <a:p>
            <a:pPr>
              <a:defRPr/>
            </a:pPr>
            <a:r>
              <a:rPr lang="nl-NL" dirty="0" smtClean="0"/>
              <a:t>Observeren: </a:t>
            </a:r>
          </a:p>
          <a:p>
            <a:pPr>
              <a:defRPr/>
            </a:pPr>
            <a:r>
              <a:rPr lang="nl-NL" dirty="0" smtClean="0"/>
              <a:t>Buitenwereld en binnenwereld </a:t>
            </a:r>
            <a:endParaRPr lang="nl-NL" dirty="0"/>
          </a:p>
        </p:txBody>
      </p:sp>
    </p:spTree>
    <p:extLst>
      <p:ext uri="{BB962C8B-B14F-4D97-AF65-F5344CB8AC3E}">
        <p14:creationId xmlns:p14="http://schemas.microsoft.com/office/powerpoint/2010/main" val="35872657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0"/>
            <a:ext cx="7772400" cy="1143000"/>
          </a:xfrm>
        </p:spPr>
        <p:txBody>
          <a:bodyPr/>
          <a:lstStyle/>
          <a:p>
            <a:pPr eaLnBrk="1" hangingPunct="1">
              <a:defRPr/>
            </a:pPr>
            <a:r>
              <a:rPr lang="nl-NL" dirty="0" smtClean="0">
                <a:solidFill>
                  <a:srgbClr val="FF0000"/>
                </a:solidFill>
                <a:latin typeface="+mn-lt"/>
                <a:cs typeface="+mj-cs"/>
              </a:rPr>
              <a:t>Groepsregels </a:t>
            </a:r>
          </a:p>
        </p:txBody>
      </p:sp>
      <p:sp>
        <p:nvSpPr>
          <p:cNvPr id="4099" name="Rectangle 3"/>
          <p:cNvSpPr>
            <a:spLocks noGrp="1" noChangeArrowheads="1"/>
          </p:cNvSpPr>
          <p:nvPr>
            <p:ph type="subTitle" idx="1"/>
          </p:nvPr>
        </p:nvSpPr>
        <p:spPr>
          <a:xfrm>
            <a:off x="304799" y="1143000"/>
            <a:ext cx="7696201" cy="5537200"/>
          </a:xfrm>
        </p:spPr>
        <p:txBody>
          <a:bodyPr>
            <a:normAutofit fontScale="85000" lnSpcReduction="20000"/>
          </a:bodyPr>
          <a:lstStyle/>
          <a:p>
            <a:pPr algn="l" eaLnBrk="1" hangingPunct="1">
              <a:defRPr/>
            </a:pPr>
            <a:r>
              <a:rPr lang="nl-NL" sz="2600" dirty="0" smtClean="0">
                <a:solidFill>
                  <a:schemeClr val="tx1"/>
                </a:solidFill>
              </a:rPr>
              <a:t>1. Aanwezig zijn en kun je niet, dan bellen naar: </a:t>
            </a:r>
          </a:p>
          <a:p>
            <a:pPr algn="l" eaLnBrk="1" hangingPunct="1">
              <a:defRPr/>
            </a:pPr>
            <a:r>
              <a:rPr lang="nl-NL" sz="2600" dirty="0" smtClean="0">
                <a:solidFill>
                  <a:schemeClr val="tx1"/>
                </a:solidFill>
              </a:rPr>
              <a:t>2. Bij meer dan 2 keer missen heb je waarschijnlijk te veel gemist </a:t>
            </a:r>
          </a:p>
          <a:p>
            <a:pPr algn="l" eaLnBrk="1" hangingPunct="1">
              <a:defRPr/>
            </a:pPr>
            <a:r>
              <a:rPr lang="nl-NL" sz="2600" dirty="0">
                <a:solidFill>
                  <a:schemeClr val="tx1"/>
                </a:solidFill>
              </a:rPr>
              <a:t> </a:t>
            </a:r>
            <a:r>
              <a:rPr lang="nl-NL" sz="2600" dirty="0" smtClean="0">
                <a:solidFill>
                  <a:schemeClr val="tx1"/>
                </a:solidFill>
              </a:rPr>
              <a:t>   om het af te maken in de groep.</a:t>
            </a:r>
          </a:p>
          <a:p>
            <a:pPr algn="l" eaLnBrk="1" hangingPunct="1">
              <a:defRPr/>
            </a:pPr>
            <a:r>
              <a:rPr lang="nl-NL" sz="2600" dirty="0" smtClean="0">
                <a:solidFill>
                  <a:schemeClr val="tx1"/>
                </a:solidFill>
              </a:rPr>
              <a:t>3. Huiswerkopdrachten maken.</a:t>
            </a:r>
          </a:p>
          <a:p>
            <a:pPr algn="l" eaLnBrk="1" hangingPunct="1">
              <a:defRPr/>
            </a:pPr>
            <a:r>
              <a:rPr lang="nl-NL" sz="2600" dirty="0" smtClean="0">
                <a:solidFill>
                  <a:schemeClr val="tx1"/>
                </a:solidFill>
              </a:rPr>
              <a:t>4. Neem je map elke keer mee.</a:t>
            </a:r>
          </a:p>
          <a:p>
            <a:pPr algn="l" eaLnBrk="1" hangingPunct="1">
              <a:defRPr/>
            </a:pPr>
            <a:r>
              <a:rPr lang="nl-NL" sz="2600" dirty="0" smtClean="0">
                <a:solidFill>
                  <a:schemeClr val="tx1"/>
                </a:solidFill>
              </a:rPr>
              <a:t>5. Vertrouwelijkheid.</a:t>
            </a:r>
          </a:p>
          <a:p>
            <a:pPr algn="l" eaLnBrk="1" hangingPunct="1">
              <a:defRPr/>
            </a:pPr>
            <a:r>
              <a:rPr lang="nl-NL" sz="2600" dirty="0" smtClean="0">
                <a:solidFill>
                  <a:schemeClr val="tx1"/>
                </a:solidFill>
              </a:rPr>
              <a:t>6. Actief mee doen</a:t>
            </a:r>
          </a:p>
          <a:p>
            <a:pPr algn="l" eaLnBrk="1" hangingPunct="1">
              <a:defRPr/>
            </a:pPr>
            <a:r>
              <a:rPr lang="nl-NL" sz="2600" dirty="0" smtClean="0">
                <a:solidFill>
                  <a:schemeClr val="tx1"/>
                </a:solidFill>
              </a:rPr>
              <a:t>7. Geen agressie naar anderen en time-out vragen als je   </a:t>
            </a:r>
          </a:p>
          <a:p>
            <a:pPr algn="l" eaLnBrk="1" hangingPunct="1">
              <a:defRPr/>
            </a:pPr>
            <a:r>
              <a:rPr lang="nl-NL" sz="2600" dirty="0">
                <a:solidFill>
                  <a:schemeClr val="tx1"/>
                </a:solidFill>
              </a:rPr>
              <a:t> </a:t>
            </a:r>
            <a:r>
              <a:rPr lang="nl-NL" sz="2600" dirty="0" smtClean="0">
                <a:solidFill>
                  <a:schemeClr val="tx1"/>
                </a:solidFill>
              </a:rPr>
              <a:t>   overspoeld wordt door heftige gevoelens</a:t>
            </a:r>
          </a:p>
          <a:p>
            <a:pPr algn="l" eaLnBrk="1" hangingPunct="1">
              <a:defRPr/>
            </a:pPr>
            <a:r>
              <a:rPr lang="nl-NL" sz="2600" dirty="0" smtClean="0">
                <a:solidFill>
                  <a:schemeClr val="tx1"/>
                </a:solidFill>
              </a:rPr>
              <a:t>8. Bel de trainers bij vragen.</a:t>
            </a:r>
          </a:p>
          <a:p>
            <a:pPr algn="l" eaLnBrk="1" hangingPunct="1">
              <a:defRPr/>
            </a:pPr>
            <a:r>
              <a:rPr lang="nl-NL" sz="2600" dirty="0" smtClean="0">
                <a:solidFill>
                  <a:schemeClr val="tx1"/>
                </a:solidFill>
              </a:rPr>
              <a:t>9. Bel je eigen hulpverlener bij persoonlijke problemen.</a:t>
            </a:r>
          </a:p>
          <a:p>
            <a:pPr algn="l" eaLnBrk="1" hangingPunct="1">
              <a:defRPr/>
            </a:pPr>
            <a:r>
              <a:rPr lang="nl-NL" sz="2600" dirty="0" smtClean="0">
                <a:solidFill>
                  <a:schemeClr val="tx1"/>
                </a:solidFill>
              </a:rPr>
              <a:t>10. Leer elkaar rustig kennen: niet direct intensieve contacten</a:t>
            </a:r>
            <a:r>
              <a:rPr lang="nl-NL" sz="2600" dirty="0" smtClean="0"/>
              <a:t>.</a:t>
            </a:r>
          </a:p>
          <a:p>
            <a:pPr algn="l">
              <a:defRPr/>
            </a:pPr>
            <a:r>
              <a:rPr lang="nl-NL" sz="2600" dirty="0" smtClean="0">
                <a:solidFill>
                  <a:schemeClr val="tx1"/>
                </a:solidFill>
              </a:rPr>
              <a:t>11. Niet </a:t>
            </a:r>
            <a:r>
              <a:rPr lang="nl-NL" sz="2600" dirty="0">
                <a:solidFill>
                  <a:schemeClr val="tx1"/>
                </a:solidFill>
              </a:rPr>
              <a:t>onder invloed van middelen tijdens de </a:t>
            </a:r>
            <a:r>
              <a:rPr lang="nl-NL" sz="2600" dirty="0" smtClean="0">
                <a:solidFill>
                  <a:schemeClr val="tx1"/>
                </a:solidFill>
              </a:rPr>
              <a:t>training.</a:t>
            </a:r>
          </a:p>
          <a:p>
            <a:pPr algn="l">
              <a:defRPr/>
            </a:pPr>
            <a:r>
              <a:rPr lang="nl-NL" sz="2600" dirty="0" smtClean="0">
                <a:solidFill>
                  <a:schemeClr val="tx1"/>
                </a:solidFill>
              </a:rPr>
              <a:t>12. Mobiele </a:t>
            </a:r>
            <a:r>
              <a:rPr lang="nl-NL" sz="2600" dirty="0">
                <a:solidFill>
                  <a:schemeClr val="tx1"/>
                </a:solidFill>
              </a:rPr>
              <a:t>telefoon op stil. </a:t>
            </a:r>
            <a:endParaRPr lang="nl-NL" sz="2600" dirty="0" smtClean="0">
              <a:solidFill>
                <a:schemeClr val="tx1"/>
              </a:solidFill>
            </a:endParaRPr>
          </a:p>
          <a:p>
            <a:pPr algn="l">
              <a:defRPr/>
            </a:pPr>
            <a:r>
              <a:rPr lang="nl-NL" sz="2600" dirty="0" smtClean="0">
                <a:solidFill>
                  <a:schemeClr val="tx1"/>
                </a:solidFill>
              </a:rPr>
              <a:t>13. Geen sociale media, </a:t>
            </a:r>
            <a:r>
              <a:rPr lang="nl-NL" sz="2600" dirty="0" err="1" smtClean="0">
                <a:solidFill>
                  <a:schemeClr val="tx1"/>
                </a:solidFill>
              </a:rPr>
              <a:t>whats-app</a:t>
            </a:r>
            <a:r>
              <a:rPr lang="nl-NL" sz="2600" dirty="0" smtClean="0">
                <a:solidFill>
                  <a:schemeClr val="tx1"/>
                </a:solidFill>
              </a:rPr>
              <a:t> groep mag, maar niet voor  </a:t>
            </a:r>
          </a:p>
          <a:p>
            <a:pPr algn="l">
              <a:defRPr/>
            </a:pPr>
            <a:r>
              <a:rPr lang="nl-NL" sz="2600" dirty="0">
                <a:solidFill>
                  <a:schemeClr val="tx1"/>
                </a:solidFill>
              </a:rPr>
              <a:t> </a:t>
            </a:r>
            <a:r>
              <a:rPr lang="nl-NL" sz="2600" dirty="0" smtClean="0">
                <a:solidFill>
                  <a:schemeClr val="tx1"/>
                </a:solidFill>
              </a:rPr>
              <a:t>     problemen/crises. </a:t>
            </a:r>
            <a:endParaRPr lang="nl-NL" sz="2600" dirty="0">
              <a:solidFill>
                <a:schemeClr val="tx1"/>
              </a:solidFill>
            </a:endParaRPr>
          </a:p>
          <a:p>
            <a:pPr eaLnBrk="1" hangingPunct="1">
              <a:defRPr/>
            </a:pPr>
            <a:endParaRPr lang="nl-NL" sz="2000" dirty="0" smtClean="0">
              <a:latin typeface="Comic Sans MS" charset="0"/>
              <a:cs typeface="+mn-cs"/>
            </a:endParaRPr>
          </a:p>
        </p:txBody>
      </p:sp>
      <p:pic>
        <p:nvPicPr>
          <p:cNvPr id="17411" name="Picture 5" descr="arbitr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863" y="1838213"/>
            <a:ext cx="155767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26626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defRPr/>
            </a:pPr>
            <a:r>
              <a:rPr lang="nl-NL" b="1" dirty="0">
                <a:solidFill>
                  <a:srgbClr val="FF0000"/>
                </a:solidFill>
                <a:latin typeface="Calibri" charset="0"/>
              </a:rPr>
              <a:t>Welke emoties zie je hier?</a:t>
            </a:r>
          </a:p>
        </p:txBody>
      </p:sp>
      <p:pic>
        <p:nvPicPr>
          <p:cNvPr id="62466" name="Picture 3" descr="bedroe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09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descr="b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5" y="2262188"/>
            <a:ext cx="1554163"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bli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733800"/>
            <a:ext cx="25606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descr="bo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429000"/>
            <a:ext cx="2092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4802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defRPr/>
            </a:pPr>
            <a:r>
              <a:rPr lang="nl-NL" b="1" dirty="0">
                <a:solidFill>
                  <a:srgbClr val="FF0000"/>
                </a:solidFill>
                <a:latin typeface="Calibri" charset="0"/>
              </a:rPr>
              <a:t>Emotievaardigheid 1 observeren</a:t>
            </a:r>
          </a:p>
        </p:txBody>
      </p:sp>
      <p:sp>
        <p:nvSpPr>
          <p:cNvPr id="26626" name="Rectangle 3"/>
          <p:cNvSpPr>
            <a:spLocks noGrp="1" noChangeArrowheads="1"/>
          </p:cNvSpPr>
          <p:nvPr>
            <p:ph idx="1"/>
          </p:nvPr>
        </p:nvSpPr>
        <p:spPr/>
        <p:txBody>
          <a:bodyPr/>
          <a:lstStyle/>
          <a:p>
            <a:pPr eaLnBrk="1" hangingPunct="1">
              <a:defRPr/>
            </a:pPr>
            <a:r>
              <a:rPr lang="nl-NL" u="sng" dirty="0">
                <a:solidFill>
                  <a:srgbClr val="FF0000"/>
                </a:solidFill>
                <a:latin typeface="Calibri" charset="0"/>
              </a:rPr>
              <a:t>Schone pijn:</a:t>
            </a:r>
          </a:p>
          <a:p>
            <a:pPr eaLnBrk="1" hangingPunct="1">
              <a:defRPr/>
            </a:pPr>
            <a:r>
              <a:rPr lang="nl-NL" dirty="0">
                <a:latin typeface="Calibri" charset="0"/>
              </a:rPr>
              <a:t>4 B</a:t>
            </a:r>
            <a:r>
              <a:rPr lang="ja-JP" altLang="nl-NL" dirty="0">
                <a:latin typeface="Arial" charset="0"/>
              </a:rPr>
              <a:t>’</a:t>
            </a:r>
            <a:r>
              <a:rPr lang="nl-NL" altLang="ja-JP" dirty="0">
                <a:latin typeface="Calibri" charset="0"/>
              </a:rPr>
              <a:t>s: </a:t>
            </a:r>
          </a:p>
          <a:p>
            <a:pPr eaLnBrk="1" hangingPunct="1">
              <a:defRPr/>
            </a:pPr>
            <a:r>
              <a:rPr lang="nl-NL" dirty="0">
                <a:latin typeface="Calibri" charset="0"/>
              </a:rPr>
              <a:t>Bang</a:t>
            </a:r>
          </a:p>
          <a:p>
            <a:pPr eaLnBrk="1" hangingPunct="1">
              <a:defRPr/>
            </a:pPr>
            <a:r>
              <a:rPr lang="nl-NL" dirty="0">
                <a:latin typeface="Calibri" charset="0"/>
              </a:rPr>
              <a:t>Boos</a:t>
            </a:r>
          </a:p>
          <a:p>
            <a:pPr eaLnBrk="1" hangingPunct="1">
              <a:defRPr/>
            </a:pPr>
            <a:r>
              <a:rPr lang="nl-NL" dirty="0">
                <a:latin typeface="Calibri" charset="0"/>
              </a:rPr>
              <a:t>Blij</a:t>
            </a:r>
          </a:p>
          <a:p>
            <a:pPr eaLnBrk="1" hangingPunct="1">
              <a:defRPr/>
            </a:pPr>
            <a:r>
              <a:rPr lang="nl-NL" dirty="0">
                <a:latin typeface="Calibri" charset="0"/>
              </a:rPr>
              <a:t>Bedroefd</a:t>
            </a:r>
          </a:p>
        </p:txBody>
      </p:sp>
      <p:pic>
        <p:nvPicPr>
          <p:cNvPr id="4" name="Picture 2" descr="Smiley, Emoticon, Woede, Boos, Angst, Emot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3076" y="2638424"/>
            <a:ext cx="4609620" cy="2588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55569257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defRPr/>
            </a:pPr>
            <a:r>
              <a:rPr lang="nl-NL" b="1" dirty="0">
                <a:solidFill>
                  <a:srgbClr val="FF0000"/>
                </a:solidFill>
                <a:latin typeface="Calibri" charset="0"/>
              </a:rPr>
              <a:t>Emotievaardigheid 1 observeren</a:t>
            </a:r>
          </a:p>
        </p:txBody>
      </p:sp>
      <p:sp>
        <p:nvSpPr>
          <p:cNvPr id="28674" name="Rectangle 3"/>
          <p:cNvSpPr>
            <a:spLocks noGrp="1" noChangeArrowheads="1"/>
          </p:cNvSpPr>
          <p:nvPr>
            <p:ph idx="1"/>
          </p:nvPr>
        </p:nvSpPr>
        <p:spPr/>
        <p:txBody>
          <a:bodyPr/>
          <a:lstStyle/>
          <a:p>
            <a:pPr marL="0" indent="0" eaLnBrk="1" hangingPunct="1">
              <a:buFontTx/>
              <a:buNone/>
              <a:defRPr/>
            </a:pPr>
            <a:r>
              <a:rPr lang="nl-NL" u="sng" dirty="0">
                <a:latin typeface="Calibri" charset="0"/>
              </a:rPr>
              <a:t>Vervuilde pijn: </a:t>
            </a:r>
            <a:endParaRPr lang="nl-NL" dirty="0">
              <a:latin typeface="Calibri" charset="0"/>
            </a:endParaRPr>
          </a:p>
          <a:p>
            <a:pPr marL="0" indent="0" eaLnBrk="1" hangingPunct="1">
              <a:buFontTx/>
              <a:buNone/>
              <a:defRPr/>
            </a:pPr>
            <a:r>
              <a:rPr lang="nl-NL" dirty="0">
                <a:latin typeface="Calibri" charset="0"/>
              </a:rPr>
              <a:t>Wat doe je om de 4 B</a:t>
            </a:r>
            <a:r>
              <a:rPr lang="ja-JP" altLang="nl-NL" dirty="0">
                <a:latin typeface="Arial" charset="0"/>
              </a:rPr>
              <a:t>’</a:t>
            </a:r>
            <a:r>
              <a:rPr lang="nl-NL" altLang="ja-JP" dirty="0">
                <a:latin typeface="Calibri" charset="0"/>
              </a:rPr>
              <a:t>s te vermijden</a:t>
            </a:r>
            <a:r>
              <a:rPr lang="nl-NL" altLang="ja-JP" dirty="0" smtClean="0">
                <a:latin typeface="Calibri" charset="0"/>
              </a:rPr>
              <a:t>: </a:t>
            </a:r>
            <a:r>
              <a:rPr lang="nl-NL" altLang="ja-JP" dirty="0" err="1" smtClean="0">
                <a:latin typeface="Calibri" charset="0"/>
              </a:rPr>
              <a:t>circel</a:t>
            </a:r>
            <a:r>
              <a:rPr lang="nl-NL" altLang="ja-JP" dirty="0" smtClean="0">
                <a:latin typeface="Calibri" charset="0"/>
              </a:rPr>
              <a:t> 1</a:t>
            </a:r>
            <a:endParaRPr lang="nl-NL" altLang="ja-JP" dirty="0">
              <a:latin typeface="Calibri" charset="0"/>
            </a:endParaRPr>
          </a:p>
          <a:p>
            <a:pPr eaLnBrk="1" hangingPunct="1">
              <a:defRPr/>
            </a:pPr>
            <a:r>
              <a:rPr lang="nl-NL" dirty="0">
                <a:latin typeface="Calibri" charset="0"/>
              </a:rPr>
              <a:t>Bijv alcohol</a:t>
            </a:r>
          </a:p>
          <a:p>
            <a:pPr eaLnBrk="1" hangingPunct="1">
              <a:defRPr/>
            </a:pPr>
            <a:r>
              <a:rPr lang="nl-NL" dirty="0">
                <a:latin typeface="Calibri" charset="0"/>
              </a:rPr>
              <a:t>Drugs,</a:t>
            </a:r>
          </a:p>
          <a:p>
            <a:pPr eaLnBrk="1" hangingPunct="1">
              <a:defRPr/>
            </a:pPr>
            <a:r>
              <a:rPr lang="nl-NL" dirty="0">
                <a:latin typeface="Calibri" charset="0"/>
              </a:rPr>
              <a:t>Terug trekken</a:t>
            </a:r>
          </a:p>
          <a:p>
            <a:pPr eaLnBrk="1" hangingPunct="1">
              <a:defRPr/>
            </a:pPr>
            <a:r>
              <a:rPr lang="nl-NL" dirty="0">
                <a:latin typeface="Calibri" charset="0"/>
              </a:rPr>
              <a:t>Te veel eten</a:t>
            </a:r>
            <a:endParaRPr lang="nl-NL" u="sng" dirty="0">
              <a:latin typeface="Calibri" charset="0"/>
            </a:endParaRPr>
          </a:p>
          <a:p>
            <a:pPr eaLnBrk="1" hangingPunct="1">
              <a:defRPr/>
            </a:pPr>
            <a:endParaRPr lang="nl-NL" u="sng" dirty="0">
              <a:latin typeface="Calibri" charset="0"/>
            </a:endParaRPr>
          </a:p>
        </p:txBody>
      </p:sp>
    </p:spTree>
    <p:extLst>
      <p:ext uri="{BB962C8B-B14F-4D97-AF65-F5344CB8AC3E}">
        <p14:creationId xmlns:p14="http://schemas.microsoft.com/office/powerpoint/2010/main" val="193830379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rgbClr val="008000"/>
                </a:solidFill>
              </a:rPr>
              <a:t>Oefening: Schone </a:t>
            </a:r>
            <a:r>
              <a:rPr lang="nl-NL" b="1" dirty="0">
                <a:solidFill>
                  <a:srgbClr val="008000"/>
                </a:solidFill>
              </a:rPr>
              <a:t>pijn en vuile pijn</a:t>
            </a:r>
          </a:p>
        </p:txBody>
      </p:sp>
      <p:sp>
        <p:nvSpPr>
          <p:cNvPr id="3" name="Tijdelijke aanduiding voor inhoud 2"/>
          <p:cNvSpPr>
            <a:spLocks noGrp="1"/>
          </p:cNvSpPr>
          <p:nvPr>
            <p:ph idx="1"/>
          </p:nvPr>
        </p:nvSpPr>
        <p:spPr>
          <a:xfrm>
            <a:off x="-1" y="1417638"/>
            <a:ext cx="8914665" cy="5440362"/>
          </a:xfrm>
        </p:spPr>
        <p:txBody>
          <a:bodyPr/>
          <a:lstStyle/>
          <a:p>
            <a:pPr marL="0" indent="0">
              <a:buNone/>
            </a:pPr>
            <a:endParaRPr lang="nl-NL" dirty="0"/>
          </a:p>
        </p:txBody>
      </p:sp>
      <p:grpSp>
        <p:nvGrpSpPr>
          <p:cNvPr id="4" name="Group 2"/>
          <p:cNvGrpSpPr>
            <a:grpSpLocks noChangeAspect="1"/>
          </p:cNvGrpSpPr>
          <p:nvPr/>
        </p:nvGrpSpPr>
        <p:grpSpPr bwMode="auto">
          <a:xfrm>
            <a:off x="800100" y="1417637"/>
            <a:ext cx="7543800" cy="5732407"/>
            <a:chOff x="477" y="2097"/>
            <a:chExt cx="9504" cy="7776"/>
          </a:xfrm>
        </p:grpSpPr>
        <p:sp>
          <p:nvSpPr>
            <p:cNvPr id="5" name="AutoShape 3"/>
            <p:cNvSpPr>
              <a:spLocks noChangeAspect="1" noChangeArrowheads="1" noTextEdit="1"/>
            </p:cNvSpPr>
            <p:nvPr/>
          </p:nvSpPr>
          <p:spPr bwMode="auto">
            <a:xfrm>
              <a:off x="477" y="2097"/>
              <a:ext cx="9504" cy="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nl-NL"/>
            </a:p>
          </p:txBody>
        </p:sp>
        <p:sp>
          <p:nvSpPr>
            <p:cNvPr id="6" name="AutoShape 4"/>
            <p:cNvSpPr>
              <a:spLocks noChangeArrowheads="1"/>
            </p:cNvSpPr>
            <p:nvPr/>
          </p:nvSpPr>
          <p:spPr bwMode="auto">
            <a:xfrm>
              <a:off x="1629" y="3105"/>
              <a:ext cx="5616" cy="5328"/>
            </a:xfrm>
            <a:prstGeom prst="donut">
              <a:avLst>
                <a:gd name="adj" fmla="val 24983"/>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nl-NL"/>
            </a:p>
          </p:txBody>
        </p:sp>
        <p:sp>
          <p:nvSpPr>
            <p:cNvPr id="7" name="Oval 5"/>
            <p:cNvSpPr>
              <a:spLocks noChangeArrowheads="1"/>
            </p:cNvSpPr>
            <p:nvPr/>
          </p:nvSpPr>
          <p:spPr bwMode="auto">
            <a:xfrm>
              <a:off x="765" y="2385"/>
              <a:ext cx="7200" cy="7344"/>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nl-NL"/>
            </a:p>
          </p:txBody>
        </p:sp>
        <p:sp>
          <p:nvSpPr>
            <p:cNvPr id="8" name="AutoShape 6"/>
            <p:cNvSpPr>
              <a:spLocks noChangeArrowheads="1"/>
            </p:cNvSpPr>
            <p:nvPr/>
          </p:nvSpPr>
          <p:spPr bwMode="auto">
            <a:xfrm>
              <a:off x="2349" y="3825"/>
              <a:ext cx="4176" cy="4320"/>
            </a:xfrm>
            <a:prstGeom prst="donut">
              <a:avLst>
                <a:gd name="adj" fmla="val 2585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nl-NL"/>
            </a:p>
          </p:txBody>
        </p:sp>
      </p:grpSp>
    </p:spTree>
    <p:extLst>
      <p:ext uri="{BB962C8B-B14F-4D97-AF65-F5344CB8AC3E}">
        <p14:creationId xmlns:p14="http://schemas.microsoft.com/office/powerpoint/2010/main" val="401213648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defRPr/>
            </a:pPr>
            <a:r>
              <a:rPr lang="nl-NL" dirty="0">
                <a:latin typeface="Calibri" charset="0"/>
              </a:rPr>
              <a:t>Emotievaardigheid 1 observeren</a:t>
            </a:r>
          </a:p>
        </p:txBody>
      </p:sp>
      <p:sp>
        <p:nvSpPr>
          <p:cNvPr id="31746" name="Rectangle 3"/>
          <p:cNvSpPr>
            <a:spLocks noGrp="1" noChangeArrowheads="1"/>
          </p:cNvSpPr>
          <p:nvPr>
            <p:ph idx="1"/>
          </p:nvPr>
        </p:nvSpPr>
        <p:spPr/>
        <p:txBody>
          <a:bodyPr/>
          <a:lstStyle/>
          <a:p>
            <a:pPr marL="0" indent="0" eaLnBrk="1" hangingPunct="1">
              <a:buFontTx/>
              <a:buNone/>
              <a:defRPr/>
            </a:pPr>
            <a:r>
              <a:rPr lang="nl-NL" u="sng" dirty="0">
                <a:latin typeface="Calibri" charset="0"/>
              </a:rPr>
              <a:t>Gevolgen van vermijden 4 </a:t>
            </a:r>
            <a:r>
              <a:rPr lang="nl-NL" u="sng" dirty="0" smtClean="0">
                <a:latin typeface="Calibri" charset="0"/>
              </a:rPr>
              <a:t>B</a:t>
            </a:r>
            <a:r>
              <a:rPr lang="ja-JP" altLang="nl-NL" u="sng" dirty="0" smtClean="0">
                <a:latin typeface="Arial" charset="0"/>
              </a:rPr>
              <a:t>’</a:t>
            </a:r>
            <a:r>
              <a:rPr lang="nl-NL" altLang="ja-JP" u="sng" dirty="0" smtClean="0">
                <a:latin typeface="Calibri" charset="0"/>
              </a:rPr>
              <a:t>s: </a:t>
            </a:r>
            <a:r>
              <a:rPr lang="nl-NL" altLang="ja-JP" u="sng" dirty="0" err="1" smtClean="0">
                <a:latin typeface="Calibri" charset="0"/>
              </a:rPr>
              <a:t>Circel</a:t>
            </a:r>
            <a:r>
              <a:rPr lang="nl-NL" altLang="ja-JP" u="sng" dirty="0" smtClean="0">
                <a:latin typeface="Calibri" charset="0"/>
              </a:rPr>
              <a:t> 2</a:t>
            </a:r>
          </a:p>
          <a:p>
            <a:pPr marL="0" indent="0" eaLnBrk="1" hangingPunct="1">
              <a:buFontTx/>
              <a:buNone/>
              <a:defRPr/>
            </a:pPr>
            <a:endParaRPr lang="nl-NL" altLang="ja-JP" u="sng" dirty="0" smtClean="0">
              <a:latin typeface="Calibri" charset="0"/>
            </a:endParaRPr>
          </a:p>
          <a:p>
            <a:pPr marL="0" indent="0" eaLnBrk="1" hangingPunct="1">
              <a:buFontTx/>
              <a:buNone/>
              <a:defRPr/>
            </a:pPr>
            <a:r>
              <a:rPr lang="nl-NL" altLang="ja-JP" dirty="0" smtClean="0">
                <a:latin typeface="Calibri" charset="0"/>
              </a:rPr>
              <a:t>1</a:t>
            </a:r>
            <a:r>
              <a:rPr lang="nl-NL" altLang="ja-JP" dirty="0">
                <a:latin typeface="Calibri" charset="0"/>
              </a:rPr>
              <a:t>. Slechter presteren op het werk</a:t>
            </a:r>
          </a:p>
          <a:p>
            <a:pPr marL="0" indent="0" eaLnBrk="1" hangingPunct="1">
              <a:buFontTx/>
              <a:buNone/>
              <a:defRPr/>
            </a:pPr>
            <a:r>
              <a:rPr lang="nl-NL" dirty="0">
                <a:latin typeface="Calibri" charset="0"/>
              </a:rPr>
              <a:t>2. Baan verliezen</a:t>
            </a:r>
          </a:p>
          <a:p>
            <a:pPr marL="0" indent="0" eaLnBrk="1" hangingPunct="1">
              <a:buFontTx/>
              <a:buNone/>
              <a:defRPr/>
            </a:pPr>
            <a:r>
              <a:rPr lang="nl-NL" dirty="0">
                <a:latin typeface="Calibri" charset="0"/>
              </a:rPr>
              <a:t>3. Somber worden</a:t>
            </a:r>
          </a:p>
          <a:p>
            <a:pPr marL="0" indent="0" eaLnBrk="1" hangingPunct="1">
              <a:buFontTx/>
              <a:buNone/>
              <a:defRPr/>
            </a:pPr>
            <a:r>
              <a:rPr lang="nl-NL" dirty="0">
                <a:latin typeface="Calibri" charset="0"/>
              </a:rPr>
              <a:t>4. Contacten verliezen</a:t>
            </a:r>
          </a:p>
        </p:txBody>
      </p:sp>
    </p:spTree>
    <p:extLst>
      <p:ext uri="{BB962C8B-B14F-4D97-AF65-F5344CB8AC3E}">
        <p14:creationId xmlns:p14="http://schemas.microsoft.com/office/powerpoint/2010/main" val="287804158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defRPr/>
            </a:pPr>
            <a:r>
              <a:rPr lang="nl-NL" b="1" dirty="0">
                <a:latin typeface="Calibri" charset="0"/>
              </a:rPr>
              <a:t>Mindfulnessoefening</a:t>
            </a:r>
          </a:p>
        </p:txBody>
      </p:sp>
      <p:sp>
        <p:nvSpPr>
          <p:cNvPr id="16386" name="Rectangle 3"/>
          <p:cNvSpPr>
            <a:spLocks noGrp="1" noChangeArrowheads="1"/>
          </p:cNvSpPr>
          <p:nvPr>
            <p:ph idx="1"/>
          </p:nvPr>
        </p:nvSpPr>
        <p:spPr/>
        <p:txBody>
          <a:bodyPr/>
          <a:lstStyle/>
          <a:p>
            <a:pPr eaLnBrk="1" hangingPunct="1">
              <a:defRPr/>
            </a:pPr>
            <a:r>
              <a:rPr lang="nl-NL" b="1" dirty="0">
                <a:latin typeface="Calibri" charset="0"/>
              </a:rPr>
              <a:t>Observeer mild en open je (lichamelijke) gevoelens, gedachten en gedrag</a:t>
            </a:r>
          </a:p>
        </p:txBody>
      </p:sp>
      <p:pic>
        <p:nvPicPr>
          <p:cNvPr id="54275"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3429000"/>
            <a:ext cx="2438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4"/>
          <a:stretch>
            <a:fillRect/>
          </a:stretch>
        </p:blipFill>
        <p:spPr>
          <a:xfrm>
            <a:off x="215900" y="0"/>
            <a:ext cx="8692235" cy="6858000"/>
          </a:xfrm>
          <a:prstGeom prst="rect">
            <a:avLst/>
          </a:prstGeom>
        </p:spPr>
      </p:pic>
    </p:spTree>
    <p:extLst>
      <p:ext uri="{BB962C8B-B14F-4D97-AF65-F5344CB8AC3E}">
        <p14:creationId xmlns:p14="http://schemas.microsoft.com/office/powerpoint/2010/main" val="338565347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nl-NL" sz="2800" dirty="0" smtClean="0">
                <a:cs typeface="+mj-cs"/>
              </a:rPr>
              <a:t>Vaardigheid 1 Mindful (bewust) observeren van </a:t>
            </a:r>
            <a:r>
              <a:rPr lang="nl-NL" sz="2800" dirty="0" smtClean="0">
                <a:solidFill>
                  <a:srgbClr val="FF0000"/>
                </a:solidFill>
                <a:cs typeface="+mj-cs"/>
              </a:rPr>
              <a:t>g</a:t>
            </a:r>
            <a:r>
              <a:rPr lang="nl-NL" sz="2800" dirty="0" smtClean="0">
                <a:cs typeface="+mj-cs"/>
              </a:rPr>
              <a:t>ebeurtenissen, </a:t>
            </a:r>
            <a:r>
              <a:rPr lang="nl-NL" sz="2800" dirty="0" smtClean="0">
                <a:solidFill>
                  <a:srgbClr val="FF0000"/>
                </a:solidFill>
                <a:cs typeface="+mj-cs"/>
              </a:rPr>
              <a:t>g</a:t>
            </a:r>
            <a:r>
              <a:rPr lang="nl-NL" sz="2800" dirty="0" smtClean="0">
                <a:cs typeface="+mj-cs"/>
              </a:rPr>
              <a:t>evoelens, </a:t>
            </a:r>
            <a:r>
              <a:rPr lang="nl-NL" sz="2800" dirty="0" smtClean="0">
                <a:solidFill>
                  <a:srgbClr val="FF0000"/>
                </a:solidFill>
                <a:cs typeface="+mj-cs"/>
              </a:rPr>
              <a:t>g</a:t>
            </a:r>
            <a:r>
              <a:rPr lang="nl-NL" sz="2800" dirty="0" smtClean="0">
                <a:cs typeface="+mj-cs"/>
              </a:rPr>
              <a:t>edachten, </a:t>
            </a:r>
            <a:r>
              <a:rPr lang="nl-NL" sz="2800" dirty="0" smtClean="0">
                <a:solidFill>
                  <a:srgbClr val="FF0000"/>
                </a:solidFill>
                <a:cs typeface="+mj-cs"/>
              </a:rPr>
              <a:t>g</a:t>
            </a:r>
            <a:r>
              <a:rPr lang="nl-NL" sz="2800" dirty="0" smtClean="0">
                <a:cs typeface="+mj-cs"/>
              </a:rPr>
              <a:t>edrag en </a:t>
            </a:r>
            <a:r>
              <a:rPr lang="nl-NL" sz="2800" dirty="0" smtClean="0">
                <a:solidFill>
                  <a:srgbClr val="FF0000"/>
                </a:solidFill>
                <a:cs typeface="+mj-cs"/>
              </a:rPr>
              <a:t>g</a:t>
            </a:r>
            <a:r>
              <a:rPr lang="nl-NL" sz="2800" dirty="0" smtClean="0">
                <a:cs typeface="+mj-cs"/>
              </a:rPr>
              <a:t>evolgen</a:t>
            </a:r>
          </a:p>
        </p:txBody>
      </p:sp>
      <p:sp>
        <p:nvSpPr>
          <p:cNvPr id="33794" name="Rectangle 4"/>
          <p:cNvSpPr>
            <a:spLocks noGrp="1" noChangeArrowheads="1"/>
          </p:cNvSpPr>
          <p:nvPr>
            <p:ph idx="1"/>
          </p:nvPr>
        </p:nvSpPr>
        <p:spPr>
          <a:xfrm>
            <a:off x="685800" y="1981200"/>
            <a:ext cx="7772400" cy="4543425"/>
          </a:xfrm>
        </p:spPr>
        <p:txBody>
          <a:bodyPr/>
          <a:lstStyle/>
          <a:p>
            <a:pPr eaLnBrk="1" hangingPunct="1">
              <a:defRPr/>
            </a:pPr>
            <a:endParaRPr lang="en-US" dirty="0">
              <a:latin typeface="Calibri" charset="0"/>
            </a:endParaRPr>
          </a:p>
        </p:txBody>
      </p:sp>
      <p:pic>
        <p:nvPicPr>
          <p:cNvPr id="71683" name="Picture 5" descr="5 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057400"/>
            <a:ext cx="6624638"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8799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solidFill>
                  <a:srgbClr val="FF0000"/>
                </a:solidFill>
              </a:rPr>
              <a:t>Filmpje: Alfred </a:t>
            </a:r>
            <a:r>
              <a:rPr lang="nl-NL" dirty="0" err="1" smtClean="0">
                <a:solidFill>
                  <a:srgbClr val="FF0000"/>
                </a:solidFill>
              </a:rPr>
              <a:t>and</a:t>
            </a:r>
            <a:r>
              <a:rPr lang="nl-NL" dirty="0" smtClean="0">
                <a:solidFill>
                  <a:srgbClr val="FF0000"/>
                </a:solidFill>
              </a:rPr>
              <a:t> his </a:t>
            </a:r>
            <a:r>
              <a:rPr lang="nl-NL" dirty="0" err="1" smtClean="0">
                <a:solidFill>
                  <a:srgbClr val="FF0000"/>
                </a:solidFill>
              </a:rPr>
              <a:t>shadow</a:t>
            </a:r>
            <a:endParaRPr lang="nl-NL" dirty="0">
              <a:solidFill>
                <a:srgbClr val="FF0000"/>
              </a:solidFill>
            </a:endParaRPr>
          </a:p>
        </p:txBody>
      </p:sp>
      <p:sp>
        <p:nvSpPr>
          <p:cNvPr id="3" name="Tijdelijke aanduiding voor inhoud 2"/>
          <p:cNvSpPr>
            <a:spLocks noGrp="1"/>
          </p:cNvSpPr>
          <p:nvPr>
            <p:ph idx="1"/>
          </p:nvPr>
        </p:nvSpPr>
        <p:spPr/>
        <p:txBody>
          <a:bodyPr/>
          <a:lstStyle/>
          <a:p>
            <a:pPr lvl="0"/>
            <a:r>
              <a:rPr lang="nl-NL" dirty="0"/>
              <a:t>Alfred </a:t>
            </a:r>
            <a:r>
              <a:rPr lang="nl-NL" dirty="0" err="1"/>
              <a:t>and</a:t>
            </a:r>
            <a:r>
              <a:rPr lang="nl-NL" dirty="0"/>
              <a:t> his </a:t>
            </a:r>
            <a:r>
              <a:rPr lang="nl-NL" dirty="0" err="1"/>
              <a:t>shadow</a:t>
            </a:r>
            <a:r>
              <a:rPr lang="nl-NL" dirty="0"/>
              <a:t>, </a:t>
            </a:r>
            <a:r>
              <a:rPr lang="nl-NL" dirty="0" err="1"/>
              <a:t>nederlandse</a:t>
            </a:r>
            <a:r>
              <a:rPr lang="nl-NL" dirty="0"/>
              <a:t> vertaling: </a:t>
            </a:r>
            <a:r>
              <a:rPr lang="nl-NL" dirty="0">
                <a:hlinkClick r:id="rId2"/>
              </a:rPr>
              <a:t>https://www.youtube.com/watch?v=</a:t>
            </a:r>
            <a:r>
              <a:rPr lang="nl-NL" dirty="0" smtClean="0">
                <a:hlinkClick r:id="rId2"/>
              </a:rPr>
              <a:t>uvFDklkEuaw</a:t>
            </a:r>
            <a:endParaRPr lang="nl-NL" dirty="0" smtClean="0"/>
          </a:p>
          <a:p>
            <a:pPr marL="0" lvl="0" indent="0">
              <a:buNone/>
            </a:pPr>
            <a:endParaRPr lang="nl-NL" dirty="0" smtClean="0"/>
          </a:p>
          <a:p>
            <a:endParaRPr lang="nl-NL" dirty="0"/>
          </a:p>
        </p:txBody>
      </p:sp>
    </p:spTree>
    <p:extLst>
      <p:ext uri="{BB962C8B-B14F-4D97-AF65-F5344CB8AC3E}">
        <p14:creationId xmlns:p14="http://schemas.microsoft.com/office/powerpoint/2010/main" val="263766273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p:txBody>
          <a:bodyPr>
            <a:normAutofit/>
          </a:bodyPr>
          <a:lstStyle/>
          <a:p>
            <a:r>
              <a:rPr lang="nl-NL" sz="2000" i="1" dirty="0"/>
              <a:t>                  Vrienden zijn met je gevoelens</a:t>
            </a:r>
          </a:p>
        </p:txBody>
      </p:sp>
      <p:pic>
        <p:nvPicPr>
          <p:cNvPr id="5" name="Tijdelijke aanduiding voor afbeelding 4"/>
          <p:cNvPicPr>
            <a:picLocks noGrp="1" noChangeAspect="1"/>
          </p:cNvPicPr>
          <p:nvPr>
            <p:ph type="pic" idx="1"/>
          </p:nvPr>
        </p:nvPicPr>
        <p:blipFill>
          <a:blip r:embed="rId2"/>
          <a:srcRect t="18974" b="18974"/>
          <a:stretch>
            <a:fillRect/>
          </a:stretch>
        </p:blipFill>
        <p:spPr>
          <a:xfrm>
            <a:off x="1792288" y="612775"/>
            <a:ext cx="5486400" cy="4396240"/>
          </a:xfrm>
          <a:prstGeom prst="rect">
            <a:avLst/>
          </a:prstGeom>
        </p:spPr>
      </p:pic>
    </p:spTree>
    <p:extLst>
      <p:ext uri="{BB962C8B-B14F-4D97-AF65-F5344CB8AC3E}">
        <p14:creationId xmlns:p14="http://schemas.microsoft.com/office/powerpoint/2010/main" val="337345368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616" y="0"/>
            <a:ext cx="5787810" cy="326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757" y="3175001"/>
            <a:ext cx="6895506" cy="368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1976"/>
            <a:ext cx="1933575" cy="373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9749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solidFill>
                  <a:srgbClr val="FF0000"/>
                </a:solidFill>
              </a:rPr>
              <a:t>Hoe haal je het meest uit de training</a:t>
            </a:r>
            <a:endParaRPr lang="nl-NL" dirty="0">
              <a:solidFill>
                <a:srgbClr val="FF0000"/>
              </a:solidFill>
            </a:endParaRPr>
          </a:p>
        </p:txBody>
      </p:sp>
      <p:sp>
        <p:nvSpPr>
          <p:cNvPr id="3" name="Tijdelijke aanduiding voor inhoud 2"/>
          <p:cNvSpPr>
            <a:spLocks noGrp="1"/>
          </p:cNvSpPr>
          <p:nvPr>
            <p:ph idx="1"/>
          </p:nvPr>
        </p:nvSpPr>
        <p:spPr>
          <a:xfrm>
            <a:off x="271253" y="1257558"/>
            <a:ext cx="8415547" cy="5350780"/>
          </a:xfrm>
        </p:spPr>
        <p:txBody>
          <a:bodyPr>
            <a:normAutofit fontScale="92500" lnSpcReduction="10000"/>
          </a:bodyPr>
          <a:lstStyle/>
          <a:p>
            <a:r>
              <a:rPr lang="nl-NL" dirty="0" smtClean="0"/>
              <a:t>Richt je op hier en nu</a:t>
            </a:r>
          </a:p>
          <a:p>
            <a:r>
              <a:rPr lang="nl-NL" dirty="0" smtClean="0"/>
              <a:t>Neem verantwoordelijkheid voor je eigen gedrag</a:t>
            </a:r>
          </a:p>
          <a:p>
            <a:r>
              <a:rPr lang="nl-NL" dirty="0" smtClean="0"/>
              <a:t>Schuif de schuld niet op anderen</a:t>
            </a:r>
          </a:p>
          <a:p>
            <a:r>
              <a:rPr lang="nl-NL" dirty="0" smtClean="0"/>
              <a:t>Luister echt naar anderen</a:t>
            </a:r>
          </a:p>
          <a:p>
            <a:r>
              <a:rPr lang="nl-NL" dirty="0" smtClean="0"/>
              <a:t>Experimenteer met met nieuw gedrag</a:t>
            </a:r>
          </a:p>
          <a:p>
            <a:r>
              <a:rPr lang="nl-NL" dirty="0" smtClean="0"/>
              <a:t>Positief op anderen te reageren</a:t>
            </a:r>
          </a:p>
          <a:p>
            <a:r>
              <a:rPr lang="nl-NL" dirty="0" smtClean="0"/>
              <a:t>Feedback ontvangen</a:t>
            </a:r>
          </a:p>
          <a:p>
            <a:r>
              <a:rPr lang="nl-NL" dirty="0" smtClean="0"/>
              <a:t>Doelen in de gaten houden</a:t>
            </a:r>
          </a:p>
          <a:p>
            <a:r>
              <a:rPr lang="nl-NL" dirty="0" smtClean="0"/>
              <a:t>Probeer geduldig met jezelf en anderen te zijn, verandering gaat stap voor stap</a:t>
            </a:r>
          </a:p>
          <a:p>
            <a:pPr marL="0" indent="0">
              <a:buNone/>
            </a:pPr>
            <a:endParaRPr lang="nl-NL" dirty="0" smtClean="0"/>
          </a:p>
          <a:p>
            <a:endParaRPr lang="nl-NL" dirty="0"/>
          </a:p>
        </p:txBody>
      </p:sp>
    </p:spTree>
    <p:extLst>
      <p:ext uri="{BB962C8B-B14F-4D97-AF65-F5344CB8AC3E}">
        <p14:creationId xmlns:p14="http://schemas.microsoft.com/office/powerpoint/2010/main" val="136416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77998"/>
            <a:ext cx="8866263" cy="774598"/>
          </a:xfrm>
        </p:spPr>
        <p:txBody>
          <a:bodyPr>
            <a:noAutofit/>
          </a:bodyPr>
          <a:lstStyle/>
          <a:p>
            <a:r>
              <a:rPr lang="nl-NL" sz="2800" b="1" dirty="0">
                <a:solidFill>
                  <a:srgbClr val="FF0000"/>
                </a:solidFill>
              </a:rPr>
              <a:t>Werkblad: Observeren tijdens een emotionele episode</a:t>
            </a:r>
            <a:endParaRPr lang="nl-NL" sz="2800" dirty="0"/>
          </a:p>
        </p:txBody>
      </p:sp>
      <p:sp>
        <p:nvSpPr>
          <p:cNvPr id="3" name="Tijdelijke aanduiding voor inhoud 2"/>
          <p:cNvSpPr>
            <a:spLocks noGrp="1"/>
          </p:cNvSpPr>
          <p:nvPr>
            <p:ph idx="1"/>
          </p:nvPr>
        </p:nvSpPr>
        <p:spPr>
          <a:xfrm>
            <a:off x="179463" y="1242516"/>
            <a:ext cx="8964537" cy="5232375"/>
          </a:xfrm>
        </p:spPr>
        <p:txBody>
          <a:bodyPr>
            <a:normAutofit lnSpcReduction="10000"/>
          </a:bodyPr>
          <a:lstStyle/>
          <a:p>
            <a:pPr marL="514350" indent="-514350">
              <a:buFont typeface="+mj-lt"/>
              <a:buAutoNum type="arabicPeriod"/>
            </a:pPr>
            <a:r>
              <a:rPr lang="nl-NL" sz="2800" dirty="0" smtClean="0"/>
              <a:t>Neem afstand, observeer: Pan </a:t>
            </a:r>
            <a:r>
              <a:rPr lang="mr-IN" sz="2800" dirty="0" smtClean="0"/>
              <a:t>……</a:t>
            </a:r>
            <a:endParaRPr lang="nl-NL" sz="2800" dirty="0" smtClean="0"/>
          </a:p>
          <a:p>
            <a:pPr marL="514350" indent="-514350">
              <a:buFont typeface="+mj-lt"/>
              <a:buAutoNum type="arabicPeriod"/>
            </a:pPr>
            <a:r>
              <a:rPr lang="nl-NL" sz="2800" dirty="0" smtClean="0"/>
              <a:t>Observeer, zonder oordeel wat er nu gebeurt, binnen en buiten je</a:t>
            </a:r>
          </a:p>
          <a:p>
            <a:pPr marL="514350" indent="-514350">
              <a:buFont typeface="+mj-lt"/>
              <a:buAutoNum type="arabicPeriod"/>
            </a:pPr>
            <a:r>
              <a:rPr lang="nl-NL" sz="2800" dirty="0" smtClean="0"/>
              <a:t>Observeer je emoties en lichamelijke gevoelens - pan</a:t>
            </a:r>
          </a:p>
          <a:p>
            <a:pPr marL="514350" indent="-514350">
              <a:buFont typeface="+mj-lt"/>
              <a:buAutoNum type="arabicPeriod"/>
            </a:pPr>
            <a:r>
              <a:rPr lang="nl-NL" sz="2800" dirty="0" smtClean="0"/>
              <a:t>Observeer je </a:t>
            </a:r>
            <a:r>
              <a:rPr lang="nl-NL" sz="2800" dirty="0" err="1" smtClean="0"/>
              <a:t>gedachten..herken</a:t>
            </a:r>
            <a:r>
              <a:rPr lang="nl-NL" sz="2800" dirty="0" smtClean="0"/>
              <a:t> je schema’s/</a:t>
            </a:r>
            <a:r>
              <a:rPr lang="nl-NL" sz="2800" dirty="0" err="1" smtClean="0"/>
              <a:t>denfouten</a:t>
            </a:r>
            <a:endParaRPr lang="nl-NL" sz="2800" dirty="0" smtClean="0"/>
          </a:p>
          <a:p>
            <a:pPr marL="514350" indent="-514350">
              <a:buFont typeface="+mj-lt"/>
              <a:buAutoNum type="arabicPeriod"/>
            </a:pPr>
            <a:r>
              <a:rPr lang="nl-NL" sz="2800" dirty="0" smtClean="0"/>
              <a:t>Wat is je neiging om te doen, en wat zou wijs zijn. Stel je eerste reactie, mogelijk vanuit patroon, uit</a:t>
            </a:r>
          </a:p>
          <a:p>
            <a:pPr marL="514350" indent="-514350">
              <a:buFont typeface="+mj-lt"/>
              <a:buAutoNum type="arabicPeriod"/>
            </a:pPr>
            <a:r>
              <a:rPr lang="nl-NL" sz="2800" dirty="0" smtClean="0"/>
              <a:t>Doe wat nodig is om in een lagere pan te komen:</a:t>
            </a:r>
          </a:p>
          <a:p>
            <a:pPr marL="0" indent="0">
              <a:buNone/>
            </a:pPr>
            <a:r>
              <a:rPr lang="nl-NL" sz="2800" dirty="0"/>
              <a:t>	</a:t>
            </a:r>
            <a:r>
              <a:rPr lang="nl-NL" sz="2800" dirty="0" smtClean="0"/>
              <a:t>Veilige plek, adem/spieren, afleiding/aandacht 	verplaatsen, steungroep, 1 ding tegelijk, helpende zin, 	verbindend object</a:t>
            </a:r>
            <a:r>
              <a:rPr lang="mr-IN" sz="2800" dirty="0" smtClean="0"/>
              <a:t>…</a:t>
            </a:r>
            <a:r>
              <a:rPr lang="nl-NL" sz="2800" dirty="0" smtClean="0"/>
              <a:t>.</a:t>
            </a:r>
          </a:p>
          <a:p>
            <a:pPr marL="514350" indent="-514350">
              <a:buFont typeface="+mj-lt"/>
              <a:buAutoNum type="arabicPeriod"/>
            </a:pPr>
            <a:endParaRPr lang="nl-NL" dirty="0"/>
          </a:p>
        </p:txBody>
      </p:sp>
    </p:spTree>
    <p:extLst>
      <p:ext uri="{BB962C8B-B14F-4D97-AF65-F5344CB8AC3E}">
        <p14:creationId xmlns:p14="http://schemas.microsoft.com/office/powerpoint/2010/main" val="4211472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 y="197264"/>
            <a:ext cx="8818548" cy="541623"/>
          </a:xfrm>
        </p:spPr>
        <p:txBody>
          <a:bodyPr>
            <a:normAutofit fontScale="90000"/>
          </a:bodyPr>
          <a:lstStyle/>
          <a:p>
            <a:pPr algn="l"/>
            <a:r>
              <a:rPr lang="nl-NL" sz="3600" b="1" dirty="0" smtClean="0">
                <a:solidFill>
                  <a:srgbClr val="FF0000"/>
                </a:solidFill>
              </a:rPr>
              <a:t>De 5 G’s van een pan beschrijven - patroon</a:t>
            </a:r>
            <a:endParaRPr lang="nl-NL" sz="3600" b="1"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10036758"/>
              </p:ext>
            </p:extLst>
          </p:nvPr>
        </p:nvGraphicFramePr>
        <p:xfrm>
          <a:off x="2825" y="1325128"/>
          <a:ext cx="8906477" cy="5532872"/>
        </p:xfrm>
        <a:graphic>
          <a:graphicData uri="http://schemas.openxmlformats.org/presentationml/2006/ole">
            <mc:AlternateContent xmlns:mc="http://schemas.openxmlformats.org/markup-compatibility/2006">
              <mc:Choice xmlns:v="urn:schemas-microsoft-com:vml" Requires="v">
                <p:oleObj spid="_x0000_s3098" name="Document" r:id="rId4" imgW="5880100" imgH="3924300" progId="Word.Document.12">
                  <p:embed/>
                </p:oleObj>
              </mc:Choice>
              <mc:Fallback>
                <p:oleObj name="Document" r:id="rId4" imgW="5880100" imgH="3924300" progId="Word.Document.12">
                  <p:embed/>
                  <p:pic>
                    <p:nvPicPr>
                      <p:cNvPr id="0" name=""/>
                      <p:cNvPicPr/>
                      <p:nvPr/>
                    </p:nvPicPr>
                    <p:blipFill>
                      <a:blip r:embed="rId5"/>
                      <a:stretch>
                        <a:fillRect/>
                      </a:stretch>
                    </p:blipFill>
                    <p:spPr>
                      <a:xfrm>
                        <a:off x="2825" y="1325128"/>
                        <a:ext cx="8906477" cy="5532872"/>
                      </a:xfrm>
                      <a:prstGeom prst="rect">
                        <a:avLst/>
                      </a:prstGeom>
                    </p:spPr>
                  </p:pic>
                </p:oleObj>
              </mc:Fallback>
            </mc:AlternateContent>
          </a:graphicData>
        </a:graphic>
      </p:graphicFrame>
    </p:spTree>
    <p:extLst>
      <p:ext uri="{BB962C8B-B14F-4D97-AF65-F5344CB8AC3E}">
        <p14:creationId xmlns:p14="http://schemas.microsoft.com/office/powerpoint/2010/main" val="28830042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7956" y="123290"/>
            <a:ext cx="8538844" cy="1158925"/>
          </a:xfrm>
        </p:spPr>
        <p:txBody>
          <a:bodyPr/>
          <a:lstStyle/>
          <a:p>
            <a:r>
              <a:rPr lang="nl-NL" dirty="0" smtClean="0">
                <a:solidFill>
                  <a:srgbClr val="FF0000"/>
                </a:solidFill>
              </a:rPr>
              <a:t>Huiswerk</a:t>
            </a:r>
            <a:endParaRPr lang="nl-NL" dirty="0">
              <a:solidFill>
                <a:srgbClr val="FF0000"/>
              </a:solidFill>
            </a:endParaRPr>
          </a:p>
        </p:txBody>
      </p:sp>
      <p:sp>
        <p:nvSpPr>
          <p:cNvPr id="3" name="Tijdelijke aanduiding voor inhoud 2"/>
          <p:cNvSpPr>
            <a:spLocks noGrp="1"/>
          </p:cNvSpPr>
          <p:nvPr>
            <p:ph idx="1"/>
          </p:nvPr>
        </p:nvSpPr>
        <p:spPr>
          <a:xfrm>
            <a:off x="147956" y="1516466"/>
            <a:ext cx="8538844" cy="5031897"/>
          </a:xfrm>
        </p:spPr>
        <p:txBody>
          <a:bodyPr>
            <a:normAutofit fontScale="92500"/>
          </a:bodyPr>
          <a:lstStyle/>
          <a:p>
            <a:pPr marL="285750" indent="-285750">
              <a:buFont typeface="Arial" panose="020B0604020202020204" pitchFamily="34" charset="0"/>
              <a:buChar char="•"/>
            </a:pPr>
            <a:r>
              <a:rPr lang="nl-NL" dirty="0" smtClean="0"/>
              <a:t>EIS dagelijks invullen + 5 G’s </a:t>
            </a:r>
          </a:p>
          <a:p>
            <a:pPr marL="285750" indent="-285750">
              <a:buFont typeface="Arial" panose="020B0604020202020204" pitchFamily="34" charset="0"/>
              <a:buChar char="•"/>
            </a:pPr>
            <a:r>
              <a:rPr lang="nl-NL" dirty="0" smtClean="0"/>
              <a:t>Checklist vaardigheden dagelijks invullen</a:t>
            </a:r>
          </a:p>
          <a:p>
            <a:pPr marL="285750" indent="-285750">
              <a:buFont typeface="Arial" panose="020B0604020202020204" pitchFamily="34" charset="0"/>
              <a:buChar char="•"/>
            </a:pPr>
            <a:r>
              <a:rPr lang="nl-NL" dirty="0" smtClean="0"/>
              <a:t>Oefen met de vaardigheid “</a:t>
            </a:r>
            <a:r>
              <a:rPr lang="nl-NL" i="1" dirty="0" smtClean="0"/>
              <a:t>observeren</a:t>
            </a:r>
            <a:r>
              <a:rPr lang="nl-NL" dirty="0" smtClean="0"/>
              <a:t>”</a:t>
            </a:r>
          </a:p>
          <a:p>
            <a:pPr marL="285750" indent="-285750">
              <a:buFont typeface="Arial" panose="020B0604020202020204" pitchFamily="34" charset="0"/>
              <a:buChar char="•"/>
            </a:pPr>
            <a:r>
              <a:rPr lang="nl-NL" dirty="0" smtClean="0"/>
              <a:t>Dagelijks een ontspanningsoefening </a:t>
            </a:r>
            <a:r>
              <a:rPr lang="mr-IN" dirty="0" smtClean="0"/>
              <a:t>–</a:t>
            </a:r>
            <a:r>
              <a:rPr lang="nl-NL" dirty="0" smtClean="0"/>
              <a:t> les 3 </a:t>
            </a:r>
            <a:r>
              <a:rPr lang="nl-NL" dirty="0" err="1" smtClean="0">
                <a:solidFill>
                  <a:srgbClr val="008000"/>
                </a:solidFill>
                <a:latin typeface="Calibri" charset="0"/>
              </a:rPr>
              <a:t>mindful</a:t>
            </a:r>
            <a:r>
              <a:rPr lang="nl-NL" dirty="0" smtClean="0">
                <a:solidFill>
                  <a:srgbClr val="008000"/>
                </a:solidFill>
                <a:latin typeface="Calibri" charset="0"/>
              </a:rPr>
              <a:t> </a:t>
            </a:r>
            <a:r>
              <a:rPr lang="nl-NL" dirty="0">
                <a:solidFill>
                  <a:srgbClr val="008000"/>
                </a:solidFill>
                <a:latin typeface="Calibri" charset="0"/>
              </a:rPr>
              <a:t>observeren</a:t>
            </a:r>
            <a:endParaRPr lang="nl-NL" dirty="0" smtClean="0"/>
          </a:p>
          <a:p>
            <a:pPr marL="285750" indent="-285750">
              <a:buFont typeface="Arial" panose="020B0604020202020204" pitchFamily="34" charset="0"/>
              <a:buChar char="•"/>
            </a:pPr>
            <a:r>
              <a:rPr lang="nl-NL" dirty="0" smtClean="0"/>
              <a:t>Verder uitwerken werkblad 3.1 </a:t>
            </a:r>
            <a:r>
              <a:rPr lang="nl-NL" i="1" dirty="0" smtClean="0"/>
              <a:t>schone en vuile pijn</a:t>
            </a:r>
            <a:endParaRPr lang="nl-NL" dirty="0" smtClean="0"/>
          </a:p>
          <a:p>
            <a:pPr marL="285750" indent="-285750">
              <a:buFont typeface="Arial" panose="020B0604020202020204" pitchFamily="34" charset="0"/>
              <a:buChar char="•"/>
            </a:pPr>
            <a:r>
              <a:rPr lang="nl-NL" dirty="0" smtClean="0"/>
              <a:t>Lees samenvatting</a:t>
            </a:r>
          </a:p>
          <a:p>
            <a:pPr marL="285750" indent="-285750">
              <a:buFont typeface="Arial" panose="020B0604020202020204" pitchFamily="34" charset="0"/>
              <a:buChar char="•"/>
            </a:pPr>
            <a:r>
              <a:rPr lang="nl-NL" dirty="0" smtClean="0"/>
              <a:t>Bespreek bijeenkomst met je steungroep</a:t>
            </a:r>
          </a:p>
          <a:p>
            <a:pPr marL="285750" indent="-285750">
              <a:buFont typeface="Arial" panose="020B0604020202020204" pitchFamily="34" charset="0"/>
              <a:buChar char="•"/>
            </a:pPr>
            <a:r>
              <a:rPr lang="nl-NL" dirty="0" smtClean="0"/>
              <a:t>Bereid volgende bijeenkomst voor</a:t>
            </a:r>
          </a:p>
        </p:txBody>
      </p:sp>
      <p:pic>
        <p:nvPicPr>
          <p:cNvPr id="6" name="13.png" descr="13.png"/>
          <p:cNvPicPr>
            <a:picLocks noChangeAspect="1"/>
          </p:cNvPicPr>
          <p:nvPr/>
        </p:nvPicPr>
        <p:blipFill>
          <a:blip r:embed="rId2"/>
          <a:srcRect l="37234" t="12603" r="47832" b="61813"/>
          <a:stretch>
            <a:fillRect/>
          </a:stretch>
        </p:blipFill>
        <p:spPr>
          <a:xfrm>
            <a:off x="7579051" y="4285382"/>
            <a:ext cx="1271022" cy="2054857"/>
          </a:xfrm>
          <a:prstGeom prst="rect">
            <a:avLst/>
          </a:prstGeom>
          <a:ln w="25400">
            <a:miter lim="400000"/>
          </a:ln>
        </p:spPr>
      </p:pic>
    </p:spTree>
    <p:extLst>
      <p:ext uri="{BB962C8B-B14F-4D97-AF65-F5344CB8AC3E}">
        <p14:creationId xmlns:p14="http://schemas.microsoft.com/office/powerpoint/2010/main" val="42077231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title"/>
          </p:nvPr>
        </p:nvSpPr>
        <p:spPr>
          <a:xfrm>
            <a:off x="900113" y="274638"/>
            <a:ext cx="6264275" cy="1143000"/>
          </a:xfrm>
        </p:spPr>
        <p:txBody>
          <a:bodyPr/>
          <a:lstStyle/>
          <a:p>
            <a:pPr>
              <a:defRPr/>
            </a:pPr>
            <a:endParaRPr lang="nl-NL" dirty="0">
              <a:latin typeface="Calibri" charset="0"/>
            </a:endParaRPr>
          </a:p>
        </p:txBody>
      </p:sp>
      <p:pic>
        <p:nvPicPr>
          <p:cNvPr id="35842"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rcRect l="-5626" t="1309" r="-8530" b="1689"/>
          <a:stretch>
            <a:fillRect/>
          </a:stretch>
        </p:blipFill>
        <p:spPr>
          <a:xfrm>
            <a:off x="204788" y="90488"/>
            <a:ext cx="8069262" cy="6651625"/>
          </a:xfrm>
        </p:spPr>
      </p:pic>
    </p:spTree>
    <p:extLst>
      <p:ext uri="{BB962C8B-B14F-4D97-AF65-F5344CB8AC3E}">
        <p14:creationId xmlns:p14="http://schemas.microsoft.com/office/powerpoint/2010/main" val="126946440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quarter" idx="10"/>
          </p:nvPr>
        </p:nvSpPr>
        <p:spPr/>
        <p:txBody>
          <a:bodyPr/>
          <a:lstStyle/>
          <a:p>
            <a:pPr>
              <a:defRPr/>
            </a:pPr>
            <a:r>
              <a:rPr lang="nl-NL" dirty="0"/>
              <a:t>05 09 06</a:t>
            </a:r>
          </a:p>
        </p:txBody>
      </p:sp>
      <p:sp>
        <p:nvSpPr>
          <p:cNvPr id="36866" name="Rectangle 2"/>
          <p:cNvSpPr>
            <a:spLocks noGrp="1" noChangeArrowheads="1"/>
          </p:cNvSpPr>
          <p:nvPr>
            <p:ph type="title"/>
          </p:nvPr>
        </p:nvSpPr>
        <p:spPr/>
        <p:txBody>
          <a:bodyPr/>
          <a:lstStyle/>
          <a:p>
            <a:pPr eaLnBrk="1" hangingPunct="1">
              <a:defRPr/>
            </a:pPr>
            <a:endParaRPr lang="nl-NL" dirty="0">
              <a:latin typeface="Calibri" charset="0"/>
            </a:endParaRPr>
          </a:p>
        </p:txBody>
      </p:sp>
      <p:sp>
        <p:nvSpPr>
          <p:cNvPr id="36867" name="Rectangle 3"/>
          <p:cNvSpPr>
            <a:spLocks noGrp="1" noChangeArrowheads="1"/>
          </p:cNvSpPr>
          <p:nvPr>
            <p:ph type="body" idx="1"/>
          </p:nvPr>
        </p:nvSpPr>
        <p:spPr/>
        <p:txBody>
          <a:bodyPr/>
          <a:lstStyle/>
          <a:p>
            <a:pPr eaLnBrk="1" hangingPunct="1">
              <a:defRPr/>
            </a:pPr>
            <a:endParaRPr lang="nl-NL" dirty="0">
              <a:latin typeface="Calibri" charset="0"/>
            </a:endParaRPr>
          </a:p>
        </p:txBody>
      </p:sp>
      <p:pic>
        <p:nvPicPr>
          <p:cNvPr id="7475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2388"/>
            <a:ext cx="7704137"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89934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dirty="0"/>
          </a:p>
        </p:txBody>
      </p:sp>
      <p:pic>
        <p:nvPicPr>
          <p:cNvPr id="4" name="Tijdelijke aanduiding voor inhoud 3"/>
          <p:cNvPicPr>
            <a:picLocks noGrp="1" noChangeAspect="1"/>
          </p:cNvPicPr>
          <p:nvPr>
            <p:ph idx="1"/>
          </p:nvPr>
        </p:nvPicPr>
        <p:blipFill rotWithShape="1">
          <a:blip r:embed="rId2"/>
          <a:srcRect l="-2618" r="-6503"/>
          <a:stretch/>
        </p:blipFill>
        <p:spPr>
          <a:xfrm>
            <a:off x="457200" y="0"/>
            <a:ext cx="8229600" cy="6858000"/>
          </a:xfrm>
        </p:spPr>
      </p:pic>
    </p:spTree>
    <p:extLst>
      <p:ext uri="{BB962C8B-B14F-4D97-AF65-F5344CB8AC3E}">
        <p14:creationId xmlns:p14="http://schemas.microsoft.com/office/powerpoint/2010/main" val="2626436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nl-NL" b="1" dirty="0" smtClean="0">
                <a:solidFill>
                  <a:srgbClr val="FF0000"/>
                </a:solidFill>
                <a:cs typeface="+mj-cs"/>
              </a:rPr>
              <a:t>Basis-vers les 4</a:t>
            </a:r>
          </a:p>
        </p:txBody>
      </p:sp>
      <p:sp>
        <p:nvSpPr>
          <p:cNvPr id="2051" name="Rectangle 3"/>
          <p:cNvSpPr>
            <a:spLocks noGrp="1" noChangeArrowheads="1"/>
          </p:cNvSpPr>
          <p:nvPr>
            <p:ph type="body" idx="1"/>
          </p:nvPr>
        </p:nvSpPr>
        <p:spPr>
          <a:xfrm>
            <a:off x="0" y="1981200"/>
            <a:ext cx="8964613" cy="4760913"/>
          </a:xfrm>
        </p:spPr>
        <p:txBody>
          <a:bodyPr/>
          <a:lstStyle/>
          <a:p>
            <a:pPr eaLnBrk="1" hangingPunct="1">
              <a:buFontTx/>
              <a:buNone/>
              <a:defRPr/>
            </a:pPr>
            <a:r>
              <a:rPr lang="nl-NL" b="1" dirty="0" smtClean="0">
                <a:solidFill>
                  <a:srgbClr val="FF0000"/>
                </a:solidFill>
                <a:cs typeface="+mn-cs"/>
              </a:rPr>
              <a:t>Emotiehanteringsplan deel 1: </a:t>
            </a:r>
          </a:p>
          <a:p>
            <a:pPr eaLnBrk="1" hangingPunct="1">
              <a:buFontTx/>
              <a:buNone/>
              <a:defRPr/>
            </a:pPr>
            <a:r>
              <a:rPr lang="nl-NL" dirty="0" smtClean="0">
                <a:cs typeface="+mn-cs"/>
              </a:rPr>
              <a:t>Het ijken van de Emotie Intensiteit Schaal: </a:t>
            </a:r>
          </a:p>
          <a:p>
            <a:pPr eaLnBrk="1" hangingPunct="1">
              <a:buFontTx/>
              <a:buNone/>
              <a:defRPr/>
            </a:pPr>
            <a:r>
              <a:rPr lang="nl-NL" dirty="0" smtClean="0">
                <a:cs typeface="+mn-cs"/>
              </a:rPr>
              <a:t>Hoe zien je pannetjes 1 tm 5 er in het algemeen uit. </a:t>
            </a:r>
          </a:p>
        </p:txBody>
      </p:sp>
    </p:spTree>
    <p:extLst>
      <p:ext uri="{BB962C8B-B14F-4D97-AF65-F5344CB8AC3E}">
        <p14:creationId xmlns:p14="http://schemas.microsoft.com/office/powerpoint/2010/main" val="29784450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Agenda les 4</a:t>
            </a:r>
          </a:p>
        </p:txBody>
      </p:sp>
      <p:sp>
        <p:nvSpPr>
          <p:cNvPr id="3075" name="Rectangle 3"/>
          <p:cNvSpPr>
            <a:spLocks noGrp="1" noChangeArrowheads="1"/>
          </p:cNvSpPr>
          <p:nvPr>
            <p:ph type="body" idx="1"/>
          </p:nvPr>
        </p:nvSpPr>
        <p:spPr/>
        <p:txBody>
          <a:bodyPr/>
          <a:lstStyle/>
          <a:p>
            <a:pPr marL="0" indent="0" eaLnBrk="1" hangingPunct="1">
              <a:buFontTx/>
              <a:buNone/>
              <a:defRPr/>
            </a:pPr>
            <a:r>
              <a:rPr lang="nl-NL" dirty="0" smtClean="0">
                <a:cs typeface="+mn-cs"/>
              </a:rPr>
              <a:t>1. Huiswerkbespreking</a:t>
            </a:r>
          </a:p>
          <a:p>
            <a:pPr marL="0" indent="0" eaLnBrk="1" hangingPunct="1">
              <a:buFontTx/>
              <a:buNone/>
              <a:defRPr/>
            </a:pPr>
            <a:r>
              <a:rPr lang="nl-NL" dirty="0" smtClean="0">
                <a:cs typeface="+mn-cs"/>
              </a:rPr>
              <a:t>2  Bevestigen afspraak voor steungroep</a:t>
            </a:r>
          </a:p>
          <a:p>
            <a:pPr marL="0" indent="0" eaLnBrk="1" hangingPunct="1">
              <a:buFontTx/>
              <a:buNone/>
              <a:defRPr/>
            </a:pPr>
            <a:r>
              <a:rPr lang="nl-NL" dirty="0" smtClean="0">
                <a:cs typeface="+mn-cs"/>
              </a:rPr>
              <a:t>3. Ontspanningsoefening: </a:t>
            </a:r>
            <a:r>
              <a:rPr lang="nl-NL" dirty="0" smtClean="0">
                <a:solidFill>
                  <a:srgbClr val="008000"/>
                </a:solidFill>
                <a:cs typeface="+mn-cs"/>
              </a:rPr>
              <a:t>Progressieve  </a:t>
            </a:r>
          </a:p>
          <a:p>
            <a:pPr marL="0" indent="0" eaLnBrk="1" hangingPunct="1">
              <a:buFontTx/>
              <a:buNone/>
              <a:defRPr/>
            </a:pPr>
            <a:r>
              <a:rPr lang="nl-NL" dirty="0">
                <a:solidFill>
                  <a:srgbClr val="008000"/>
                </a:solidFill>
                <a:cs typeface="+mn-cs"/>
              </a:rPr>
              <a:t> </a:t>
            </a:r>
            <a:r>
              <a:rPr lang="nl-NL" dirty="0" smtClean="0">
                <a:solidFill>
                  <a:srgbClr val="008000"/>
                </a:solidFill>
                <a:cs typeface="+mn-cs"/>
              </a:rPr>
              <a:t>   Spierontspanning</a:t>
            </a:r>
          </a:p>
          <a:p>
            <a:pPr marL="0" indent="0" eaLnBrk="1" hangingPunct="1">
              <a:buFontTx/>
              <a:buNone/>
              <a:defRPr/>
            </a:pPr>
            <a:r>
              <a:rPr lang="nl-NL" dirty="0" smtClean="0">
                <a:cs typeface="+mn-cs"/>
              </a:rPr>
              <a:t>4. Emotiehanteringsplan deel 1: Het ijken van </a:t>
            </a:r>
          </a:p>
          <a:p>
            <a:pPr marL="0" indent="0" eaLnBrk="1" hangingPunct="1">
              <a:buFontTx/>
              <a:buNone/>
              <a:defRPr/>
            </a:pPr>
            <a:r>
              <a:rPr lang="nl-NL" dirty="0">
                <a:cs typeface="+mn-cs"/>
              </a:rPr>
              <a:t> </a:t>
            </a:r>
            <a:r>
              <a:rPr lang="nl-NL" dirty="0" smtClean="0">
                <a:cs typeface="+mn-cs"/>
              </a:rPr>
              <a:t>   de EIS</a:t>
            </a:r>
          </a:p>
          <a:p>
            <a:pPr marL="0" indent="0" eaLnBrk="1" hangingPunct="1">
              <a:buFontTx/>
              <a:buNone/>
              <a:defRPr/>
            </a:pPr>
            <a:r>
              <a:rPr lang="nl-NL" dirty="0" smtClean="0">
                <a:cs typeface="+mn-cs"/>
              </a:rPr>
              <a:t>5. Huiswerk</a:t>
            </a:r>
          </a:p>
        </p:txBody>
      </p:sp>
    </p:spTree>
    <p:extLst>
      <p:ext uri="{BB962C8B-B14F-4D97-AF65-F5344CB8AC3E}">
        <p14:creationId xmlns:p14="http://schemas.microsoft.com/office/powerpoint/2010/main" val="103447175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868928" y="533400"/>
            <a:ext cx="2589272" cy="2057400"/>
          </a:xfrm>
        </p:spPr>
        <p:txBody>
          <a:bodyPr>
            <a:normAutofit/>
          </a:bodyPr>
          <a:lstStyle/>
          <a:p>
            <a:pPr eaLnBrk="1" hangingPunct="1">
              <a:defRPr/>
            </a:pPr>
            <a:r>
              <a:rPr lang="nl-NL" sz="3200" b="1" dirty="0" smtClean="0">
                <a:solidFill>
                  <a:srgbClr val="008000"/>
                </a:solidFill>
                <a:cs typeface="+mj-cs"/>
              </a:rPr>
              <a:t>Oefening:</a:t>
            </a:r>
            <a:br>
              <a:rPr lang="nl-NL" sz="3200" b="1" dirty="0" smtClean="0">
                <a:solidFill>
                  <a:srgbClr val="008000"/>
                </a:solidFill>
                <a:cs typeface="+mj-cs"/>
              </a:rPr>
            </a:br>
            <a:r>
              <a:rPr lang="nl-NL" sz="3200" b="1" dirty="0" smtClean="0">
                <a:solidFill>
                  <a:srgbClr val="008000"/>
                </a:solidFill>
                <a:cs typeface="+mj-cs"/>
              </a:rPr>
              <a:t>Progressieve spier</a:t>
            </a:r>
            <a:br>
              <a:rPr lang="nl-NL" sz="3200" b="1" dirty="0" smtClean="0">
                <a:solidFill>
                  <a:srgbClr val="008000"/>
                </a:solidFill>
                <a:cs typeface="+mj-cs"/>
              </a:rPr>
            </a:br>
            <a:r>
              <a:rPr lang="nl-NL" sz="3200" b="1" dirty="0" smtClean="0">
                <a:solidFill>
                  <a:srgbClr val="008000"/>
                </a:solidFill>
                <a:cs typeface="+mj-cs"/>
              </a:rPr>
              <a:t>ontspanning</a:t>
            </a:r>
          </a:p>
        </p:txBody>
      </p:sp>
      <p:sp>
        <p:nvSpPr>
          <p:cNvPr id="5123" name="Rectangle 3"/>
          <p:cNvSpPr>
            <a:spLocks noGrp="1" noChangeArrowheads="1"/>
          </p:cNvSpPr>
          <p:nvPr>
            <p:ph type="body" idx="1"/>
          </p:nvPr>
        </p:nvSpPr>
        <p:spPr>
          <a:xfrm>
            <a:off x="457200" y="628778"/>
            <a:ext cx="8111929" cy="5497385"/>
          </a:xfrm>
        </p:spPr>
        <p:txBody>
          <a:bodyPr/>
          <a:lstStyle/>
          <a:p>
            <a:pPr eaLnBrk="1" hangingPunct="1">
              <a:defRPr/>
            </a:pPr>
            <a:endParaRPr lang="nl-NL" dirty="0" smtClean="0">
              <a:cs typeface="+mn-cs"/>
            </a:endParaRPr>
          </a:p>
        </p:txBody>
      </p:sp>
      <p:pic>
        <p:nvPicPr>
          <p:cNvPr id="78851" name="Picture 4" descr="spierontsp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5750"/>
            <a:ext cx="53625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35491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nl-NL" dirty="0" smtClean="0">
                <a:solidFill>
                  <a:srgbClr val="FF0000"/>
                </a:solidFill>
                <a:cs typeface="+mj-cs"/>
              </a:rPr>
              <a:t>Huiswerk bespreken</a:t>
            </a:r>
          </a:p>
        </p:txBody>
      </p:sp>
      <p:sp>
        <p:nvSpPr>
          <p:cNvPr id="4099" name="Rectangle 3"/>
          <p:cNvSpPr>
            <a:spLocks noGrp="1" noChangeArrowheads="1"/>
          </p:cNvSpPr>
          <p:nvPr>
            <p:ph type="body" idx="1"/>
          </p:nvPr>
        </p:nvSpPr>
        <p:spPr/>
        <p:txBody>
          <a:bodyPr/>
          <a:lstStyle/>
          <a:p>
            <a:pPr eaLnBrk="1" hangingPunct="1">
              <a:defRPr/>
            </a:pPr>
            <a:r>
              <a:rPr lang="nl-NL" dirty="0" smtClean="0">
                <a:cs typeface="+mn-cs"/>
              </a:rPr>
              <a:t>Emotie Intensiteit Schaal- Hoe ging het dagelijks invullen?</a:t>
            </a:r>
          </a:p>
          <a:p>
            <a:pPr eaLnBrk="1" hangingPunct="1">
              <a:defRPr/>
            </a:pPr>
            <a:r>
              <a:rPr lang="nl-NL" dirty="0" smtClean="0">
                <a:cs typeface="+mn-cs"/>
              </a:rPr>
              <a:t>Checklist Vaardigheden- Hoe ging het dagelijks invullen?</a:t>
            </a:r>
          </a:p>
          <a:p>
            <a:pPr eaLnBrk="1" hangingPunct="1">
              <a:defRPr/>
            </a:pPr>
            <a:r>
              <a:rPr lang="nl-NL" dirty="0" smtClean="0">
                <a:cs typeface="+mn-cs"/>
              </a:rPr>
              <a:t>Ontspanningsoefening: hoe ging het met mindfulnessoefening en observeren?</a:t>
            </a:r>
          </a:p>
        </p:txBody>
      </p:sp>
    </p:spTree>
    <p:extLst>
      <p:ext uri="{BB962C8B-B14F-4D97-AF65-F5344CB8AC3E}">
        <p14:creationId xmlns:p14="http://schemas.microsoft.com/office/powerpoint/2010/main" val="24952060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696</TotalTime>
  <Words>5541</Words>
  <Application>Microsoft Macintosh PowerPoint</Application>
  <PresentationFormat>Diavoorstelling (4:3)</PresentationFormat>
  <Paragraphs>978</Paragraphs>
  <Slides>167</Slides>
  <Notes>20</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167</vt:i4>
      </vt:variant>
    </vt:vector>
  </HeadingPairs>
  <TitlesOfParts>
    <vt:vector size="169" baseType="lpstr">
      <vt:lpstr>Office-thema</vt:lpstr>
      <vt:lpstr>Document</vt:lpstr>
      <vt:lpstr>Website Basis VERS</vt:lpstr>
      <vt:lpstr>Filmpjes ERS</vt:lpstr>
      <vt:lpstr>Ontspanningsoefeningen Basisvers op website: basisvers.nl</vt:lpstr>
      <vt:lpstr>Les 1: Basis-VERS</vt:lpstr>
      <vt:lpstr>Agenda les 1</vt:lpstr>
      <vt:lpstr>PowerPoint-presentatie</vt:lpstr>
      <vt:lpstr>Leerdoelen voor de training</vt:lpstr>
      <vt:lpstr>Groepsregels </vt:lpstr>
      <vt:lpstr>Hoe haal je het meest uit de training</vt:lpstr>
      <vt:lpstr>Overeenkomst Vaardigheidstraining</vt:lpstr>
      <vt:lpstr>Steungroep </vt:lpstr>
      <vt:lpstr>Wees geduldig….alles heeft zijn tijd</vt:lpstr>
      <vt:lpstr>VERS training bestaat uit 4 stappen</vt:lpstr>
      <vt:lpstr>Stap 1 Besef van kwetsbaarheid:  Emotie Regulatie Stoornis: ERS</vt:lpstr>
      <vt:lpstr>Stap 2: 5 Emotieregulatievaardigheden</vt:lpstr>
      <vt:lpstr>Stap 2: 5 Emotieregulatie vaardigheden</vt:lpstr>
      <vt:lpstr>Stap 3 Gedragsvaardigheden  Een beter evenwicht in je leven aanbrengen</vt:lpstr>
      <vt:lpstr>Stap 4: Emotiehanteringsplan ‘Jij hebt de teugels in handen’</vt:lpstr>
      <vt:lpstr>In plaats van telkens maar brandjes blussen</vt:lpstr>
      <vt:lpstr>PowerPoint-presentatie</vt:lpstr>
      <vt:lpstr>Huiswerk maken!</vt:lpstr>
      <vt:lpstr>Terugkijken op de dag oefening</vt:lpstr>
      <vt:lpstr>Huiswerk</vt:lpstr>
      <vt:lpstr>PowerPoint-presentatie</vt:lpstr>
      <vt:lpstr>PowerPoint-presentatie</vt:lpstr>
      <vt:lpstr>PowerPoint-presentatie</vt:lpstr>
      <vt:lpstr>Les 2  Ontspanningsoefeningen en  Besef van kwetsbaarheid. </vt:lpstr>
      <vt:lpstr>Agenda les 2</vt:lpstr>
      <vt:lpstr>Ontspanningsoefeningen. Algemene informatie</vt:lpstr>
      <vt:lpstr>Over ontspanning:  </vt:lpstr>
      <vt:lpstr>Ontspanningsoefeningen indelen in soorten</vt:lpstr>
      <vt:lpstr>Ontspanningsoefeningen Basisvers op website: basisvers.nl</vt:lpstr>
      <vt:lpstr>Ademen</vt:lpstr>
      <vt:lpstr>PowerPoint-presentatie</vt:lpstr>
      <vt:lpstr>Ontspanningsoefening 1: Buikademhaling</vt:lpstr>
      <vt:lpstr>Besef van Kwetsbaarheid</vt:lpstr>
      <vt:lpstr>Emotie Regulatie Stoornis</vt:lpstr>
      <vt:lpstr>Emotie Regulatie Stoornis ERS is een diepgaand patroon van instabiliteit in intermenselijke relaties, zelfbeeld en affecten en van duidelijke impulsiviteit, beginnen in de vroege volwassenheid en tot uiting komend in diverse situaties zoals blijkt uit vijf (of meer) van de volgende:</vt:lpstr>
      <vt:lpstr>4 probleemgebieden bij ERS</vt:lpstr>
      <vt:lpstr>Danielle Flowers: ERS</vt:lpstr>
      <vt:lpstr>ERS: Emotie Regulatie Stoornis</vt:lpstr>
      <vt:lpstr>PowerPoint-presentatie</vt:lpstr>
      <vt:lpstr>Patronen</vt:lpstr>
      <vt:lpstr>Gezonde schema’s en niet helpende schema’s / patronen: valkuilen</vt:lpstr>
      <vt:lpstr>PowerPoint-presentatie</vt:lpstr>
      <vt:lpstr>PowerPoint-presentatie</vt:lpstr>
      <vt:lpstr>Welke schema’s / patronen heb je last van?</vt:lpstr>
      <vt:lpstr>Schemavragenlijst invullen</vt:lpstr>
      <vt:lpstr>Uitleg Schema’s/patronen/valkuilen: Dit is een hoofd </vt:lpstr>
      <vt:lpstr>Gedachten zijn geen feiten</vt:lpstr>
      <vt:lpstr>Wat oude, hinderende schema’s zijn</vt:lpstr>
      <vt:lpstr>Gezonde schema’s en niet helpende schema’s / patronen: valkuilen</vt:lpstr>
      <vt:lpstr>Wat hebben kinderen nodig 5 Schemadomeinen</vt:lpstr>
      <vt:lpstr>1. Onverbondenheid en afwijzing </vt:lpstr>
      <vt:lpstr>2. Verzwakte autonomie en verminderd functioneren</vt:lpstr>
      <vt:lpstr>3. Verzwakte grenzen</vt:lpstr>
      <vt:lpstr>4. Gerichtheid op anderen</vt:lpstr>
      <vt:lpstr>5. Overmatige waakzaamheid en inhibitie</vt:lpstr>
      <vt:lpstr>Schema’s</vt:lpstr>
      <vt:lpstr>Schema processen / copingstijlen</vt:lpstr>
      <vt:lpstr>Voorbeelden van schema’s</vt:lpstr>
      <vt:lpstr>Voorbeelden van schema’s</vt:lpstr>
      <vt:lpstr>Teken je 3 belangrijkste schema’s</vt:lpstr>
      <vt:lpstr>Beschrijf je top 3 Schema’s</vt:lpstr>
      <vt:lpstr>2 stappen rond patronen</vt:lpstr>
      <vt:lpstr>Oorzaken van ERS:</vt:lpstr>
      <vt:lpstr>PowerPoint-presentatie</vt:lpstr>
      <vt:lpstr>Informeer je samen met je naasten  </vt:lpstr>
      <vt:lpstr>Huiswerk / Thuis Training</vt:lpstr>
      <vt:lpstr>PowerPoint-presentatie</vt:lpstr>
      <vt:lpstr>PowerPoint-presentatie</vt:lpstr>
      <vt:lpstr>Les 3 - Emotieregulatievaardigheid 1: Observeren </vt:lpstr>
      <vt:lpstr>Huiswerk bespreken</vt:lpstr>
      <vt:lpstr>Observeren en Mindfulnessoefeningen </vt:lpstr>
      <vt:lpstr>Over meditatie</vt:lpstr>
      <vt:lpstr>Meditatie</vt:lpstr>
      <vt:lpstr>Observeren en afstand nemen, waarom?</vt:lpstr>
      <vt:lpstr>Emotievaardigheid 1 observeren</vt:lpstr>
      <vt:lpstr>Oefening </vt:lpstr>
      <vt:lpstr>Welke emoties zie je hier?</vt:lpstr>
      <vt:lpstr>Emotievaardigheid 1 observeren</vt:lpstr>
      <vt:lpstr>Emotievaardigheid 1 observeren</vt:lpstr>
      <vt:lpstr>Oefening: Schone pijn en vuile pijn</vt:lpstr>
      <vt:lpstr>Emotievaardigheid 1 observeren</vt:lpstr>
      <vt:lpstr>Mindfulnessoefening</vt:lpstr>
      <vt:lpstr>Vaardigheid 1 Mindful (bewust) observeren van gebeurtenissen, gevoelens, gedachten, gedrag en gevolgen</vt:lpstr>
      <vt:lpstr>Filmpje: Alfred and his shadow</vt:lpstr>
      <vt:lpstr>PowerPoint-presentatie</vt:lpstr>
      <vt:lpstr>PowerPoint-presentatie</vt:lpstr>
      <vt:lpstr>Werkblad: Observeren tijdens een emotionele episode</vt:lpstr>
      <vt:lpstr>De 5 G’s van een pan beschrijven - patroon</vt:lpstr>
      <vt:lpstr>Huiswerk</vt:lpstr>
      <vt:lpstr>PowerPoint-presentatie</vt:lpstr>
      <vt:lpstr>PowerPoint-presentatie</vt:lpstr>
      <vt:lpstr>PowerPoint-presentatie</vt:lpstr>
      <vt:lpstr>Basis-vers les 4</vt:lpstr>
      <vt:lpstr>Agenda les 4</vt:lpstr>
      <vt:lpstr>Oefening: Progressieve spier ontspanning</vt:lpstr>
      <vt:lpstr>Huiswerk bespreken</vt:lpstr>
      <vt:lpstr>Pan 1 IJken en Pan 5 - Oefening</vt:lpstr>
      <vt:lpstr>Analyse situatie waarin intensiteit tot pan 5 opliep</vt:lpstr>
      <vt:lpstr>PowerPoint-presentatie</vt:lpstr>
      <vt:lpstr>Huiswerk les 4</vt:lpstr>
      <vt:lpstr>PowerPoint-presentatie</vt:lpstr>
      <vt:lpstr>PowerPoint-presentatie</vt:lpstr>
      <vt:lpstr>Les 5 Emotieregulatievaardigheid 2:  Beschrijven </vt:lpstr>
      <vt:lpstr>Agenda les 5 </vt:lpstr>
      <vt:lpstr>Huiswerk bespreken</vt:lpstr>
      <vt:lpstr>Emotieregulatievaardigheid 2: beschrijven / communiceren</vt:lpstr>
      <vt:lpstr>EMOTIES</vt:lpstr>
      <vt:lpstr>PowerPoint-presentatie</vt:lpstr>
      <vt:lpstr>PowerPoint-presentatie</vt:lpstr>
      <vt:lpstr>Oefening: Beschrijven van Gevoelens </vt:lpstr>
      <vt:lpstr>Oefening: gevoelens beschrijven</vt:lpstr>
      <vt:lpstr>Gedicht - De Herberg</vt:lpstr>
      <vt:lpstr>Huiswerk</vt:lpstr>
      <vt:lpstr>PowerPoint-presentatie</vt:lpstr>
      <vt:lpstr>PowerPoint-presentatie</vt:lpstr>
      <vt:lpstr>Les 6: Emotie Regulatie Vaardigheid 3:  Afleiding zoeken </vt:lpstr>
      <vt:lpstr>Agenda les 6:</vt:lpstr>
      <vt:lpstr>Vormen van afleiding zoeken -aandacht verplaatsen</vt:lpstr>
      <vt:lpstr>1. Afleiding zoeken: leuke dingen of dingen die voldoening geven</vt:lpstr>
      <vt:lpstr>2. Bemoedigende zinnen</vt:lpstr>
      <vt:lpstr>3. Concentratie</vt:lpstr>
      <vt:lpstr>4. Ontspanning</vt:lpstr>
      <vt:lpstr>5. Verbindingsschakel</vt:lpstr>
      <vt:lpstr>6. Aanmoediging/positieve dingen over jezelf naar voren halen</vt:lpstr>
      <vt:lpstr>7. Positieve bevestigingen</vt:lpstr>
      <vt:lpstr>Huiswerk</vt:lpstr>
      <vt:lpstr>PowerPoint-presentatie</vt:lpstr>
      <vt:lpstr>PowerPoint-presentatie</vt:lpstr>
      <vt:lpstr>PowerPoint-presentatie</vt:lpstr>
      <vt:lpstr>Les 7 Emotievaardigheid 4: Uitdagen </vt:lpstr>
      <vt:lpstr>PowerPoint-presentatie</vt:lpstr>
      <vt:lpstr>Agenda les 7</vt:lpstr>
      <vt:lpstr>Denkfouten Opsporen</vt:lpstr>
      <vt:lpstr>PowerPoint-presentatie</vt:lpstr>
      <vt:lpstr>Gedachten zijn geen feiten</vt:lpstr>
      <vt:lpstr>PowerPoint-presentatie</vt:lpstr>
      <vt:lpstr>Alarmwoorden bij denkfouten</vt:lpstr>
      <vt:lpstr> Manieren om je gedachten anders te bekijken </vt:lpstr>
      <vt:lpstr>PowerPoint-presentatie</vt:lpstr>
      <vt:lpstr>Oefening</vt:lpstr>
      <vt:lpstr>Oefening</vt:lpstr>
      <vt:lpstr> Werkblad 7.2 Oefening: Schema’s herkennen, uitdagen en nieuwe helpender schema’s ontwikkelen met bijbehorend gedrag en gevolgen </vt:lpstr>
      <vt:lpstr>   Werkblad 7.3: Je top 3 van schema’s uitdagen en nieuwe helpende schema’s ontwikkelen, met bijbehorend gedrag en gevolgen   </vt:lpstr>
      <vt:lpstr>  Werkblad 7.4: Top 3 Denkfouten en Schema’s – Nieuwe gedachten   </vt:lpstr>
      <vt:lpstr>Gezonde Schema’s</vt:lpstr>
      <vt:lpstr>Filmpje kritische stem</vt:lpstr>
      <vt:lpstr>Huiswerk</vt:lpstr>
      <vt:lpstr>PowerPoint-presentatie</vt:lpstr>
      <vt:lpstr>PowerPoint-presentatie</vt:lpstr>
      <vt:lpstr>PowerPoint-presentatie</vt:lpstr>
      <vt:lpstr>Les 8: Emotieregulatievaardigheid 5: Problemen aanpakken</vt:lpstr>
      <vt:lpstr>Oefening: Problemen aanpakken </vt:lpstr>
      <vt:lpstr>Ontspanningsoefening</vt:lpstr>
      <vt:lpstr>Huiswerk</vt:lpstr>
      <vt:lpstr>PowerPoint-presentatie</vt:lpstr>
      <vt:lpstr>PowerPoint-presentatie</vt:lpstr>
      <vt:lpstr>PowerPoint-presentatie</vt:lpstr>
      <vt:lpstr>Les 9: Emotiehanteringsplan deel 2</vt:lpstr>
      <vt:lpstr>Emotiehanteringsplan – Versie 2</vt:lpstr>
      <vt:lpstr>PowerPoint-presentatie</vt:lpstr>
      <vt:lpstr>PowerPoint-presentatie</vt:lpstr>
      <vt:lpstr>PowerPoint-presentatie</vt:lpstr>
      <vt:lpstr>Les 10: Laatste bijeenkomst</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Horusta Freije</dc:creator>
  <cp:lastModifiedBy>Horusta Freije</cp:lastModifiedBy>
  <cp:revision>72</cp:revision>
  <dcterms:created xsi:type="dcterms:W3CDTF">2018-04-17T13:42:24Z</dcterms:created>
  <dcterms:modified xsi:type="dcterms:W3CDTF">2022-08-30T14:45:25Z</dcterms:modified>
</cp:coreProperties>
</file>